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6" r:id="rId3"/>
    <p:sldMasterId id="2147483700" r:id="rId4"/>
    <p:sldMasterId id="2147483714" r:id="rId5"/>
    <p:sldMasterId id="2147483726" r:id="rId6"/>
    <p:sldMasterId id="2147483738" r:id="rId7"/>
    <p:sldMasterId id="2147483750" r:id="rId8"/>
  </p:sldMasterIdLst>
  <p:notesMasterIdLst>
    <p:notesMasterId r:id="rId62"/>
  </p:notesMasterIdLst>
  <p:sldIdLst>
    <p:sldId id="265" r:id="rId9"/>
    <p:sldId id="359" r:id="rId10"/>
    <p:sldId id="347" r:id="rId11"/>
    <p:sldId id="348" r:id="rId12"/>
    <p:sldId id="349" r:id="rId13"/>
    <p:sldId id="358" r:id="rId14"/>
    <p:sldId id="329" r:id="rId15"/>
    <p:sldId id="330" r:id="rId16"/>
    <p:sldId id="333" r:id="rId17"/>
    <p:sldId id="334" r:id="rId18"/>
    <p:sldId id="266" r:id="rId19"/>
    <p:sldId id="360" r:id="rId20"/>
    <p:sldId id="335" r:id="rId21"/>
    <p:sldId id="340" r:id="rId22"/>
    <p:sldId id="294" r:id="rId23"/>
    <p:sldId id="298" r:id="rId24"/>
    <p:sldId id="299" r:id="rId25"/>
    <p:sldId id="300" r:id="rId26"/>
    <p:sldId id="322" r:id="rId27"/>
    <p:sldId id="336" r:id="rId28"/>
    <p:sldId id="337" r:id="rId29"/>
    <p:sldId id="357" r:id="rId30"/>
    <p:sldId id="301" r:id="rId31"/>
    <p:sldId id="338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5" r:id="rId52"/>
    <p:sldId id="326" r:id="rId53"/>
    <p:sldId id="327" r:id="rId54"/>
    <p:sldId id="350" r:id="rId55"/>
    <p:sldId id="351" r:id="rId56"/>
    <p:sldId id="352" r:id="rId57"/>
    <p:sldId id="353" r:id="rId58"/>
    <p:sldId id="354" r:id="rId59"/>
    <p:sldId id="355" r:id="rId60"/>
    <p:sldId id="356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7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908BC-FD3C-464C-B29B-86AAA49724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285C5-A1CB-4AD8-8C74-37933DFD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978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35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34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44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9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3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3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7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2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605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88931" indent="-8893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55726">
              <a:spcBef>
                <a:spcPts val="1946"/>
              </a:spcBef>
              <a:spcAft>
                <a:spcPts val="0"/>
              </a:spcAft>
              <a:defRPr sz="2647">
                <a:solidFill>
                  <a:schemeClr val="accent2"/>
                </a:solidFill>
              </a:defRPr>
            </a:lvl2pPr>
            <a:lvl3pPr marL="351604" indent="0">
              <a:spcBef>
                <a:spcPts val="1167"/>
              </a:spcBef>
              <a:buFont typeface="Calibri" pitchFamily="34" charset="0"/>
              <a:buChar char=" "/>
              <a:defRPr sz="2471">
                <a:solidFill>
                  <a:schemeClr val="accent6">
                    <a:lumMod val="75000"/>
                  </a:schemeClr>
                </a:solidFill>
              </a:defRPr>
            </a:lvl3pPr>
            <a:lvl4pPr marL="500257" indent="-145236">
              <a:spcBef>
                <a:spcPts val="1167"/>
              </a:spcBef>
              <a:buFont typeface="Arial"/>
              <a:buChar char="•"/>
              <a:defRPr b="1">
                <a:solidFill>
                  <a:schemeClr val="accent5">
                    <a:lumMod val="75000"/>
                  </a:schemeClr>
                </a:solidFill>
              </a:defRPr>
            </a:lvl4pPr>
            <a:lvl5pPr marL="551919" indent="0">
              <a:spcBef>
                <a:spcPts val="778"/>
              </a:spcBef>
              <a:buFont typeface="Calibri" pitchFamily="34" charset="0"/>
              <a:buNone/>
              <a:defRPr sz="211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38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3"/>
            <a:ext cx="7772400" cy="1362075"/>
          </a:xfrm>
        </p:spPr>
        <p:txBody>
          <a:bodyPr anchor="t"/>
          <a:lstStyle>
            <a:lvl1pPr algn="l">
              <a:defRPr sz="3883" b="1" cap="all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5"/>
            <a:ext cx="7772400" cy="1500187"/>
          </a:xfrm>
        </p:spPr>
        <p:txBody>
          <a:bodyPr anchor="b"/>
          <a:lstStyle>
            <a:lvl1pPr marL="0" indent="0">
              <a:buNone/>
              <a:defRPr sz="1941">
                <a:solidFill>
                  <a:schemeClr val="tx1">
                    <a:tint val="75000"/>
                  </a:schemeClr>
                </a:solidFill>
              </a:defRPr>
            </a:lvl1pPr>
            <a:lvl2pPr marL="444659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89316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3pPr>
            <a:lvl4pPr marL="1333975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4pPr>
            <a:lvl5pPr marL="1778633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5pPr>
            <a:lvl6pPr marL="2223292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6pPr>
            <a:lvl7pPr marL="2667950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7pPr>
            <a:lvl8pPr marL="3112609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8pPr>
            <a:lvl9pPr marL="3557267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436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78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7"/>
            <a:ext cx="4041775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6"/>
            <a:ext cx="4041775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543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13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15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2"/>
            <a:ext cx="5111750" cy="5853113"/>
          </a:xfrm>
        </p:spPr>
        <p:txBody>
          <a:bodyPr/>
          <a:lstStyle>
            <a:lvl1pPr>
              <a:defRPr sz="3088"/>
            </a:lvl1pPr>
            <a:lvl2pPr>
              <a:defRPr sz="2735"/>
            </a:lvl2pPr>
            <a:lvl3pPr>
              <a:defRPr sz="2294"/>
            </a:lvl3pPr>
            <a:lvl4pPr>
              <a:defRPr sz="1941"/>
            </a:lvl4pPr>
            <a:lvl5pPr>
              <a:defRPr sz="1941"/>
            </a:lvl5pPr>
            <a:lvl6pPr>
              <a:defRPr sz="1941"/>
            </a:lvl6pPr>
            <a:lvl7pPr>
              <a:defRPr sz="1941"/>
            </a:lvl7pPr>
            <a:lvl8pPr>
              <a:defRPr sz="1941"/>
            </a:lvl8pPr>
            <a:lvl9pPr>
              <a:defRPr sz="194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2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47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088"/>
            </a:lvl1pPr>
            <a:lvl2pPr marL="444659" indent="0">
              <a:buNone/>
              <a:defRPr sz="2735"/>
            </a:lvl2pPr>
            <a:lvl3pPr marL="889316" indent="0">
              <a:buNone/>
              <a:defRPr sz="2294"/>
            </a:lvl3pPr>
            <a:lvl4pPr marL="1333975" indent="0">
              <a:buNone/>
              <a:defRPr sz="1941"/>
            </a:lvl4pPr>
            <a:lvl5pPr marL="1778633" indent="0">
              <a:buNone/>
              <a:defRPr sz="1941"/>
            </a:lvl5pPr>
            <a:lvl6pPr marL="2223292" indent="0">
              <a:buNone/>
              <a:defRPr sz="1941"/>
            </a:lvl6pPr>
            <a:lvl7pPr marL="2667950" indent="0">
              <a:buNone/>
              <a:defRPr sz="1941"/>
            </a:lvl7pPr>
            <a:lvl8pPr marL="3112609" indent="0">
              <a:buNone/>
              <a:defRPr sz="1941"/>
            </a:lvl8pPr>
            <a:lvl9pPr marL="3557267" indent="0">
              <a:buNone/>
              <a:defRPr sz="1941"/>
            </a:lvl9pPr>
          </a:lstStyle>
          <a:p>
            <a:r>
              <a:rPr lang="en-US" altLang="ja-JP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46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164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393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31"/>
            <a:ext cx="8202240" cy="1137719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4174B9A0-CB37-4C83-B880-3D838943E6C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297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41DFF-6809-4F2C-9371-97C2D64DBCD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98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44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9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3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3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7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2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4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88931" indent="-8893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55726">
              <a:spcBef>
                <a:spcPts val="1946"/>
              </a:spcBef>
              <a:spcAft>
                <a:spcPts val="0"/>
              </a:spcAft>
              <a:defRPr sz="2647">
                <a:solidFill>
                  <a:schemeClr val="accent2"/>
                </a:solidFill>
              </a:defRPr>
            </a:lvl2pPr>
            <a:lvl3pPr marL="351604" indent="0">
              <a:spcBef>
                <a:spcPts val="1167"/>
              </a:spcBef>
              <a:buFont typeface="Calibri" pitchFamily="34" charset="0"/>
              <a:buChar char=" "/>
              <a:defRPr sz="2471">
                <a:solidFill>
                  <a:schemeClr val="accent6">
                    <a:lumMod val="75000"/>
                  </a:schemeClr>
                </a:solidFill>
              </a:defRPr>
            </a:lvl3pPr>
            <a:lvl4pPr marL="500257" indent="-145236">
              <a:spcBef>
                <a:spcPts val="1167"/>
              </a:spcBef>
              <a:buFont typeface="Arial"/>
              <a:buChar char="•"/>
              <a:defRPr b="1">
                <a:solidFill>
                  <a:schemeClr val="accent5">
                    <a:lumMod val="75000"/>
                  </a:schemeClr>
                </a:solidFill>
              </a:defRPr>
            </a:lvl4pPr>
            <a:lvl5pPr marL="551919" indent="0">
              <a:spcBef>
                <a:spcPts val="778"/>
              </a:spcBef>
              <a:buFont typeface="Calibri" pitchFamily="34" charset="0"/>
              <a:buNone/>
              <a:defRPr sz="211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54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3"/>
            <a:ext cx="7772400" cy="1362075"/>
          </a:xfrm>
        </p:spPr>
        <p:txBody>
          <a:bodyPr anchor="t"/>
          <a:lstStyle>
            <a:lvl1pPr algn="l">
              <a:defRPr sz="3883" b="1" cap="all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5"/>
            <a:ext cx="7772400" cy="1500187"/>
          </a:xfrm>
        </p:spPr>
        <p:txBody>
          <a:bodyPr anchor="b"/>
          <a:lstStyle>
            <a:lvl1pPr marL="0" indent="0">
              <a:buNone/>
              <a:defRPr sz="1941">
                <a:solidFill>
                  <a:schemeClr val="tx1">
                    <a:tint val="75000"/>
                  </a:schemeClr>
                </a:solidFill>
              </a:defRPr>
            </a:lvl1pPr>
            <a:lvl2pPr marL="444659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89316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3pPr>
            <a:lvl4pPr marL="1333975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4pPr>
            <a:lvl5pPr marL="1778633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5pPr>
            <a:lvl6pPr marL="2223292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6pPr>
            <a:lvl7pPr marL="2667950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7pPr>
            <a:lvl8pPr marL="3112609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8pPr>
            <a:lvl9pPr marL="3557267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0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77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7"/>
            <a:ext cx="4041775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6"/>
            <a:ext cx="4041775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0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10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98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45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2"/>
            <a:ext cx="5111750" cy="5853113"/>
          </a:xfrm>
        </p:spPr>
        <p:txBody>
          <a:bodyPr/>
          <a:lstStyle>
            <a:lvl1pPr>
              <a:defRPr sz="3088"/>
            </a:lvl1pPr>
            <a:lvl2pPr>
              <a:defRPr sz="2735"/>
            </a:lvl2pPr>
            <a:lvl3pPr>
              <a:defRPr sz="2294"/>
            </a:lvl3pPr>
            <a:lvl4pPr>
              <a:defRPr sz="1941"/>
            </a:lvl4pPr>
            <a:lvl5pPr>
              <a:defRPr sz="1941"/>
            </a:lvl5pPr>
            <a:lvl6pPr>
              <a:defRPr sz="1941"/>
            </a:lvl6pPr>
            <a:lvl7pPr>
              <a:defRPr sz="1941"/>
            </a:lvl7pPr>
            <a:lvl8pPr>
              <a:defRPr sz="1941"/>
            </a:lvl8pPr>
            <a:lvl9pPr>
              <a:defRPr sz="194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466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088"/>
            </a:lvl1pPr>
            <a:lvl2pPr marL="444659" indent="0">
              <a:buNone/>
              <a:defRPr sz="2735"/>
            </a:lvl2pPr>
            <a:lvl3pPr marL="889316" indent="0">
              <a:buNone/>
              <a:defRPr sz="2294"/>
            </a:lvl3pPr>
            <a:lvl4pPr marL="1333975" indent="0">
              <a:buNone/>
              <a:defRPr sz="1941"/>
            </a:lvl4pPr>
            <a:lvl5pPr marL="1778633" indent="0">
              <a:buNone/>
              <a:defRPr sz="1941"/>
            </a:lvl5pPr>
            <a:lvl6pPr marL="2223292" indent="0">
              <a:buNone/>
              <a:defRPr sz="1941"/>
            </a:lvl6pPr>
            <a:lvl7pPr marL="2667950" indent="0">
              <a:buNone/>
              <a:defRPr sz="1941"/>
            </a:lvl7pPr>
            <a:lvl8pPr marL="3112609" indent="0">
              <a:buNone/>
              <a:defRPr sz="1941"/>
            </a:lvl8pPr>
            <a:lvl9pPr marL="3557267" indent="0">
              <a:buNone/>
              <a:defRPr sz="1941"/>
            </a:lvl9pPr>
          </a:lstStyle>
          <a:p>
            <a:r>
              <a:rPr lang="en-US" altLang="ja-JP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9761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147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0893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31"/>
            <a:ext cx="8202240" cy="1137719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4174B9A0-CB37-4C83-B880-3D838943E6C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498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41DFF-6809-4F2C-9371-97C2D64DBCD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846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44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9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3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3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7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2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82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88931" indent="-8893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55726">
              <a:spcBef>
                <a:spcPts val="1946"/>
              </a:spcBef>
              <a:spcAft>
                <a:spcPts val="0"/>
              </a:spcAft>
              <a:defRPr sz="2647">
                <a:solidFill>
                  <a:schemeClr val="accent2"/>
                </a:solidFill>
              </a:defRPr>
            </a:lvl2pPr>
            <a:lvl3pPr marL="351604" indent="0">
              <a:spcBef>
                <a:spcPts val="1167"/>
              </a:spcBef>
              <a:buFont typeface="Calibri" pitchFamily="34" charset="0"/>
              <a:buChar char=" "/>
              <a:defRPr sz="2471">
                <a:solidFill>
                  <a:schemeClr val="accent6">
                    <a:lumMod val="75000"/>
                  </a:schemeClr>
                </a:solidFill>
              </a:defRPr>
            </a:lvl3pPr>
            <a:lvl4pPr marL="500257" indent="-145236">
              <a:spcBef>
                <a:spcPts val="1167"/>
              </a:spcBef>
              <a:buFont typeface="Arial"/>
              <a:buChar char="•"/>
              <a:defRPr b="1">
                <a:solidFill>
                  <a:schemeClr val="accent5">
                    <a:lumMod val="75000"/>
                  </a:schemeClr>
                </a:solidFill>
              </a:defRPr>
            </a:lvl4pPr>
            <a:lvl5pPr marL="551919" indent="0">
              <a:spcBef>
                <a:spcPts val="778"/>
              </a:spcBef>
              <a:buFont typeface="Calibri" pitchFamily="34" charset="0"/>
              <a:buNone/>
              <a:defRPr sz="211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073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827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3"/>
            <a:ext cx="7772400" cy="1362075"/>
          </a:xfrm>
        </p:spPr>
        <p:txBody>
          <a:bodyPr anchor="t"/>
          <a:lstStyle>
            <a:lvl1pPr algn="l">
              <a:defRPr sz="3883" b="1" cap="all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5"/>
            <a:ext cx="7772400" cy="1500187"/>
          </a:xfrm>
        </p:spPr>
        <p:txBody>
          <a:bodyPr anchor="b"/>
          <a:lstStyle>
            <a:lvl1pPr marL="0" indent="0">
              <a:buNone/>
              <a:defRPr sz="1941">
                <a:solidFill>
                  <a:schemeClr val="tx1">
                    <a:tint val="75000"/>
                  </a:schemeClr>
                </a:solidFill>
              </a:defRPr>
            </a:lvl1pPr>
            <a:lvl2pPr marL="444659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89316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3pPr>
            <a:lvl4pPr marL="1333975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4pPr>
            <a:lvl5pPr marL="1778633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5pPr>
            <a:lvl6pPr marL="2223292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6pPr>
            <a:lvl7pPr marL="2667950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7pPr>
            <a:lvl8pPr marL="3112609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8pPr>
            <a:lvl9pPr marL="3557267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859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48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7"/>
            <a:ext cx="4041775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6"/>
            <a:ext cx="4041775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456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2859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226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2"/>
            <a:ext cx="5111750" cy="5853113"/>
          </a:xfrm>
        </p:spPr>
        <p:txBody>
          <a:bodyPr/>
          <a:lstStyle>
            <a:lvl1pPr>
              <a:defRPr sz="3088"/>
            </a:lvl1pPr>
            <a:lvl2pPr>
              <a:defRPr sz="2735"/>
            </a:lvl2pPr>
            <a:lvl3pPr>
              <a:defRPr sz="2294"/>
            </a:lvl3pPr>
            <a:lvl4pPr>
              <a:defRPr sz="1941"/>
            </a:lvl4pPr>
            <a:lvl5pPr>
              <a:defRPr sz="1941"/>
            </a:lvl5pPr>
            <a:lvl6pPr>
              <a:defRPr sz="1941"/>
            </a:lvl6pPr>
            <a:lvl7pPr>
              <a:defRPr sz="1941"/>
            </a:lvl7pPr>
            <a:lvl8pPr>
              <a:defRPr sz="1941"/>
            </a:lvl8pPr>
            <a:lvl9pPr>
              <a:defRPr sz="194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86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088"/>
            </a:lvl1pPr>
            <a:lvl2pPr marL="444659" indent="0">
              <a:buNone/>
              <a:defRPr sz="2735"/>
            </a:lvl2pPr>
            <a:lvl3pPr marL="889316" indent="0">
              <a:buNone/>
              <a:defRPr sz="2294"/>
            </a:lvl3pPr>
            <a:lvl4pPr marL="1333975" indent="0">
              <a:buNone/>
              <a:defRPr sz="1941"/>
            </a:lvl4pPr>
            <a:lvl5pPr marL="1778633" indent="0">
              <a:buNone/>
              <a:defRPr sz="1941"/>
            </a:lvl5pPr>
            <a:lvl6pPr marL="2223292" indent="0">
              <a:buNone/>
              <a:defRPr sz="1941"/>
            </a:lvl6pPr>
            <a:lvl7pPr marL="2667950" indent="0">
              <a:buNone/>
              <a:defRPr sz="1941"/>
            </a:lvl7pPr>
            <a:lvl8pPr marL="3112609" indent="0">
              <a:buNone/>
              <a:defRPr sz="1941"/>
            </a:lvl8pPr>
            <a:lvl9pPr marL="3557267" indent="0">
              <a:buNone/>
              <a:defRPr sz="1941"/>
            </a:lvl9pPr>
          </a:lstStyle>
          <a:p>
            <a:r>
              <a:rPr lang="en-US" altLang="ja-JP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5679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97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761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31"/>
            <a:ext cx="8202240" cy="1137719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4174B9A0-CB37-4C83-B880-3D838943E6C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81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882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41DFF-6809-4F2C-9371-97C2D64DBCD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5752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693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9988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853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388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4559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075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621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016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102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071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1339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867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6595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981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20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296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382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5121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3780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6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311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403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778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806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445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689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7173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541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4254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1623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72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661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92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1637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1453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8538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517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3982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6682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393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6982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9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053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3111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0886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27068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565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89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3DEA1-F9A9-4B6D-AC3D-558302F58E83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811C-0230-4EC8-94D3-59FB40A8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5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1"/>
            <a:ext cx="8229600" cy="4906963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third level third level third level third level third </a:t>
            </a:r>
            <a:r>
              <a:rPr lang="en-US" dirty="0" err="1" smtClean="0"/>
              <a:t>Third</a:t>
            </a:r>
            <a:r>
              <a:rPr lang="en-US" dirty="0" smtClean="0"/>
              <a:t> level third level</a:t>
            </a:r>
          </a:p>
          <a:p>
            <a:pPr lvl="3"/>
            <a:r>
              <a:rPr lang="en-US" dirty="0" smtClean="0"/>
              <a:t>Fourth level fourth level fourth level fourth level fourth level fourth level fourth level</a:t>
            </a:r>
          </a:p>
          <a:p>
            <a:pPr lvl="4"/>
            <a:r>
              <a:rPr lang="en-US" dirty="0" smtClean="0"/>
              <a:t>Fifth level fifth level fifth level fifth level fifth level fifth level fifth level fifth level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96430" fontAlgn="base" latinLnBrk="0" hangingPunct="0">
              <a:lnSpc>
                <a:spcPct val="4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defTabSz="396430" fontAlgn="base" latinLnBrk="0" hangingPunct="0">
                <a:lnSpc>
                  <a:spcPct val="4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</a:pPr>
              <a:t>1/16/2019</a:t>
            </a:fld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96430" fontAlgn="base" latinLnBrk="0" hangingPunct="0">
              <a:lnSpc>
                <a:spcPct val="4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96430" fontAlgn="base" latinLnBrk="0" hangingPunct="0">
              <a:lnSpc>
                <a:spcPct val="4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defTabSz="396430" fontAlgn="base" latinLnBrk="0" hangingPunct="0">
                <a:lnSpc>
                  <a:spcPct val="4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6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ctr" defTabSz="889409" rtl="0" eaLnBrk="1" latinLnBrk="0" hangingPunct="1">
        <a:spcBef>
          <a:spcPct val="0"/>
        </a:spcBef>
        <a:buNone/>
        <a:defRPr kumimoji="1" sz="353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49034" indent="-249034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44705" indent="-88941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294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67056" indent="-222352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294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889409" indent="0" algn="l" defTabSz="889409" rtl="0" eaLnBrk="1" latinLnBrk="0" hangingPunct="1">
        <a:spcBef>
          <a:spcPct val="20000"/>
        </a:spcBef>
        <a:buFontTx/>
        <a:buNone/>
        <a:defRPr kumimoji="1" sz="194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45875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890579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35284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779988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4705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89409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34114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78818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23523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68227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12932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57636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1"/>
            <a:ext cx="8229600" cy="4906963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third level third level third level third level third </a:t>
            </a:r>
            <a:r>
              <a:rPr lang="en-US" dirty="0" err="1" smtClean="0"/>
              <a:t>Third</a:t>
            </a:r>
            <a:r>
              <a:rPr lang="en-US" dirty="0" smtClean="0"/>
              <a:t> level third level</a:t>
            </a:r>
          </a:p>
          <a:p>
            <a:pPr lvl="3"/>
            <a:r>
              <a:rPr lang="en-US" dirty="0" smtClean="0"/>
              <a:t>Fourth level fourth level fourth level fourth level fourth level fourth level fourth level</a:t>
            </a:r>
          </a:p>
          <a:p>
            <a:pPr lvl="4"/>
            <a:r>
              <a:rPr lang="en-US" dirty="0" smtClean="0"/>
              <a:t>Fifth level fifth level fifth level fifth level fifth level fifth level fifth level fifth level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96430" fontAlgn="base" latinLnBrk="0" hangingPunct="0">
              <a:lnSpc>
                <a:spcPct val="4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defTabSz="396430" fontAlgn="base" latinLnBrk="0" hangingPunct="0">
                <a:lnSpc>
                  <a:spcPct val="4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</a:pPr>
              <a:t>1/16/2019</a:t>
            </a:fld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96430" fontAlgn="base" latinLnBrk="0" hangingPunct="0">
              <a:lnSpc>
                <a:spcPct val="4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96430" fontAlgn="base" latinLnBrk="0" hangingPunct="0">
              <a:lnSpc>
                <a:spcPct val="4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defTabSz="396430" fontAlgn="base" latinLnBrk="0" hangingPunct="0">
                <a:lnSpc>
                  <a:spcPct val="4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3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iming>
    <p:tnLst>
      <p:par>
        <p:cTn id="1" dur="indefinite" restart="never" nodeType="tmRoot"/>
      </p:par>
    </p:tnLst>
  </p:timing>
  <p:txStyles>
    <p:titleStyle>
      <a:lvl1pPr algn="ctr" defTabSz="889409" rtl="0" eaLnBrk="1" latinLnBrk="0" hangingPunct="1">
        <a:spcBef>
          <a:spcPct val="0"/>
        </a:spcBef>
        <a:buNone/>
        <a:defRPr kumimoji="1" sz="353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49034" indent="-249034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44705" indent="-88941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294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67056" indent="-222352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294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889409" indent="0" algn="l" defTabSz="889409" rtl="0" eaLnBrk="1" latinLnBrk="0" hangingPunct="1">
        <a:spcBef>
          <a:spcPct val="20000"/>
        </a:spcBef>
        <a:buFontTx/>
        <a:buNone/>
        <a:defRPr kumimoji="1" sz="194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45875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890579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35284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779988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4705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89409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34114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78818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23523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68227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12932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57636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1"/>
            <a:ext cx="8229600" cy="4906963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third level third level third level third level third </a:t>
            </a:r>
            <a:r>
              <a:rPr lang="en-US" dirty="0" err="1" smtClean="0"/>
              <a:t>Third</a:t>
            </a:r>
            <a:r>
              <a:rPr lang="en-US" dirty="0" smtClean="0"/>
              <a:t> level third level</a:t>
            </a:r>
          </a:p>
          <a:p>
            <a:pPr lvl="3"/>
            <a:r>
              <a:rPr lang="en-US" dirty="0" smtClean="0"/>
              <a:t>Fourth level fourth level fourth level fourth level fourth level fourth level fourth level</a:t>
            </a:r>
          </a:p>
          <a:p>
            <a:pPr lvl="4"/>
            <a:r>
              <a:rPr lang="en-US" dirty="0" smtClean="0"/>
              <a:t>Fifth level fifth level fifth level fifth level fifth level fifth level fifth level fifth level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96430" fontAlgn="base" latinLnBrk="0" hangingPunct="0">
              <a:lnSpc>
                <a:spcPct val="4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defTabSz="396430" fontAlgn="base" latinLnBrk="0" hangingPunct="0">
                <a:lnSpc>
                  <a:spcPct val="4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</a:pPr>
              <a:t>1/16/2019</a:t>
            </a:fld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96430" fontAlgn="base" latinLnBrk="0" hangingPunct="0">
              <a:lnSpc>
                <a:spcPct val="4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96430" fontAlgn="base" latinLnBrk="0" hangingPunct="0">
              <a:lnSpc>
                <a:spcPct val="4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defTabSz="396430" fontAlgn="base" latinLnBrk="0" hangingPunct="0">
                <a:lnSpc>
                  <a:spcPct val="4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iming>
    <p:tnLst>
      <p:par>
        <p:cTn id="1" dur="indefinite" restart="never" nodeType="tmRoot"/>
      </p:par>
    </p:tnLst>
  </p:timing>
  <p:txStyles>
    <p:titleStyle>
      <a:lvl1pPr algn="ctr" defTabSz="889409" rtl="0" eaLnBrk="1" latinLnBrk="0" hangingPunct="1">
        <a:spcBef>
          <a:spcPct val="0"/>
        </a:spcBef>
        <a:buNone/>
        <a:defRPr kumimoji="1" sz="353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49034" indent="-249034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44705" indent="-88941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294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67056" indent="-222352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294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889409" indent="0" algn="l" defTabSz="889409" rtl="0" eaLnBrk="1" latinLnBrk="0" hangingPunct="1">
        <a:spcBef>
          <a:spcPct val="20000"/>
        </a:spcBef>
        <a:buFontTx/>
        <a:buNone/>
        <a:defRPr kumimoji="1" sz="194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45875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890579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35284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779988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4705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89409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34114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78818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23523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68227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12932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57636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8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2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A5D9B-EF4C-4715-9997-C49DC0EB9D9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DEAA0-6534-4112-A0B9-9CDA7D901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54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0.png"/><Relationship Id="rId2" Type="http://schemas.openxmlformats.org/officeDocument/2006/relationships/image" Target="../media/image55.png"/><Relationship Id="rId16" Type="http://schemas.openxmlformats.org/officeDocument/2006/relationships/image" Target="../media/image680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30398" y="1619688"/>
            <a:ext cx="74682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Gaussian </a:t>
            </a:r>
            <a:r>
              <a:rPr lang="en-US" altLang="ko-K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Regression, Classification &amp; Optimization</a:t>
            </a:r>
          </a:p>
          <a:p>
            <a:pPr algn="ctr">
              <a:lnSpc>
                <a:spcPct val="150000"/>
              </a:lnSpc>
            </a:pPr>
            <a:endParaRPr lang="en-US" altLang="ko-K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2019. 1. 23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김 홍 </a:t>
            </a: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ko-KR" alt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배</a:t>
            </a: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0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14175" t="31185" r="14951" b="38576"/>
          <a:stretch>
            <a:fillRect/>
          </a:stretch>
        </p:blipFill>
        <p:spPr bwMode="auto">
          <a:xfrm>
            <a:off x="392539" y="819823"/>
            <a:ext cx="864096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 l="11222" t="33660" r="26173" b="26650"/>
          <a:stretch>
            <a:fillRect/>
          </a:stretch>
        </p:blipFill>
        <p:spPr bwMode="auto">
          <a:xfrm>
            <a:off x="1796695" y="4037229"/>
            <a:ext cx="6120680" cy="24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 l="14765" t="65790" r="47435" b="27595"/>
          <a:stretch>
            <a:fillRect/>
          </a:stretch>
        </p:blipFill>
        <p:spPr bwMode="auto">
          <a:xfrm>
            <a:off x="2696795" y="3375656"/>
            <a:ext cx="4032448" cy="44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1796695" y="3596180"/>
            <a:ext cx="5391511" cy="2406769"/>
            <a:chOff x="1727684" y="3829093"/>
            <a:chExt cx="5391511" cy="2406769"/>
          </a:xfrm>
        </p:grpSpPr>
        <p:sp>
          <p:nvSpPr>
            <p:cNvPr id="2" name="폭발 2 1"/>
            <p:cNvSpPr/>
            <p:nvPr/>
          </p:nvSpPr>
          <p:spPr>
            <a:xfrm>
              <a:off x="1727684" y="3829093"/>
              <a:ext cx="5391511" cy="2406769"/>
            </a:xfrm>
            <a:prstGeom prst="irregularSeal2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52949" y="4770867"/>
              <a:ext cx="33409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Difficult to tangle !</a:t>
              </a:r>
              <a:endParaRPr lang="ko-KR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36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24654" y="669933"/>
            <a:ext cx="7862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Do We Deal With 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Parameters</a:t>
            </a:r>
            <a:r>
              <a:rPr kumimoji="1" lang="en-US" altLang="ja-JP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 Data </a:t>
            </a:r>
            <a:r>
              <a:rPr kumimoji="1" lang="en-US" altLang="ja-JP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6014" y="1341620"/>
            <a:ext cx="878798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Regularization</a:t>
            </a:r>
          </a:p>
          <a:p>
            <a:pPr lvl="2">
              <a:lnSpc>
                <a:spcPct val="150000"/>
              </a:lnSpc>
            </a:pP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e.g., smoothing, L1 penalty, drop out in neural nets, large K </a:t>
            </a:r>
          </a:p>
          <a:p>
            <a:pPr lvl="2">
              <a:lnSpc>
                <a:spcPct val="150000"/>
              </a:lnSpc>
            </a:pP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K-nearest neighbor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Standard Bayesian approach</a:t>
            </a:r>
          </a:p>
          <a:p>
            <a:pPr lvl="2">
              <a:lnSpc>
                <a:spcPct val="150000"/>
              </a:lnSpc>
            </a:pP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specify probability of data given weights, P(D|W)</a:t>
            </a:r>
          </a:p>
          <a:p>
            <a:pPr lvl="2">
              <a:lnSpc>
                <a:spcPct val="150000"/>
              </a:lnSpc>
            </a:pP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specify weight priors given hyper-parameter α, P(W|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α)</a:t>
            </a:r>
          </a:p>
          <a:p>
            <a:pPr lvl="2">
              <a:lnSpc>
                <a:spcPct val="150000"/>
              </a:lnSpc>
            </a:pP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find posterior over weights given data, P(W|D, 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α)</a:t>
            </a:r>
          </a:p>
          <a:p>
            <a:pPr lvl="2">
              <a:lnSpc>
                <a:spcPct val="150000"/>
              </a:lnSpc>
            </a:pP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With little data, strong </a:t>
            </a:r>
            <a:r>
              <a:rPr kumimoji="1" lang="en-US" altLang="ja-JP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prior </a:t>
            </a: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constrains inference</a:t>
            </a:r>
            <a:endParaRPr lang="en-US" altLang="ja-JP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Gaussian processes</a:t>
            </a:r>
          </a:p>
          <a:p>
            <a:pPr lvl="2">
              <a:lnSpc>
                <a:spcPct val="150000"/>
              </a:lnSpc>
            </a:pP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place a </a:t>
            </a:r>
            <a:r>
              <a:rPr lang="en-US" altLang="ja-JP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 over </a:t>
            </a:r>
            <a:r>
              <a:rPr lang="en-US" altLang="ja-JP" sz="20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functions,</a:t>
            </a:r>
            <a:r>
              <a:rPr lang="en-US" altLang="ja-JP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p(f) 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directly rather than </a:t>
            </a:r>
          </a:p>
          <a:p>
            <a:pPr lvl="2">
              <a:lnSpc>
                <a:spcPct val="150000"/>
              </a:lnSpc>
            </a:pP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over model parameters, p(w)</a:t>
            </a:r>
          </a:p>
        </p:txBody>
      </p:sp>
    </p:spTree>
    <p:extLst>
      <p:ext uri="{BB962C8B-B14F-4D97-AF65-F5344CB8AC3E}">
        <p14:creationId xmlns:p14="http://schemas.microsoft.com/office/powerpoint/2010/main" val="10061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1722" y="781659"/>
            <a:ext cx="76450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 : Relationship between Input and Output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Distribution of functions that satisfy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within the range of Input, X and Output, f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  </a:t>
            </a:r>
            <a:r>
              <a:rPr lang="en-US" altLang="ko-K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Prior over functions, No Constraints</a:t>
            </a:r>
            <a:endParaRPr lang="ko-KR" altLang="en-US" sz="2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23021" y="3183147"/>
            <a:ext cx="6014873" cy="2965829"/>
            <a:chOff x="799995" y="4643133"/>
            <a:chExt cx="3944534" cy="20061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623" y="4900892"/>
              <a:ext cx="2683189" cy="169209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994278" y="580680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9995" y="526908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</a:t>
              </a: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1170624" y="4643133"/>
              <a:ext cx="0" cy="19660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170624" y="5638419"/>
              <a:ext cx="357390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1938151" y="6279976"/>
              <a:ext cx="7040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 smtClean="0"/>
                <a:t>prior 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4754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18249" y="462951"/>
            <a:ext cx="6305909" cy="838200"/>
          </a:xfrm>
        </p:spPr>
        <p:txBody>
          <a:bodyPr>
            <a:normAutofit/>
          </a:bodyPr>
          <a:lstStyle/>
          <a:p>
            <a:pPr algn="ctr"/>
            <a:r>
              <a:rPr lang="en-US" altLang="ja-JP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Gaussian Process Approach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4710" y="1280817"/>
                <a:ext cx="7516938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Until now, we have focused on the distribution of weight,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), not function itself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𝑷</m:t>
                    </m:r>
                    <m:d>
                      <m:d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𝒇</m:t>
                        </m:r>
                      </m:e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𝑫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ko-KR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i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most ideal approach is to find out the distribution of function</a:t>
                </a:r>
                <a:endParaRPr lang="ko-KR" altLang="en-US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10" y="1280817"/>
                <a:ext cx="7516938" cy="1338828"/>
              </a:xfrm>
              <a:prstGeom prst="rect">
                <a:avLst/>
              </a:prstGeom>
              <a:blipFill rotWithShape="0">
                <a:blip r:embed="rId2"/>
                <a:stretch>
                  <a:fillRect l="-487" b="-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/>
          <p:cNvSpPr/>
          <p:nvPr/>
        </p:nvSpPr>
        <p:spPr>
          <a:xfrm>
            <a:off x="829799" y="2619645"/>
            <a:ext cx="7461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the problem of </a:t>
            </a:r>
            <a:r>
              <a:rPr lang="en-US" altLang="ko-KR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nonlinear regression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want to learn a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altLang="ko-KR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bars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ko-KR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 = {X, y}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02" y="3430372"/>
            <a:ext cx="3130388" cy="1827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74710" y="5259956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ko-KR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process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 a distribution over functions p(f) which can be used 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Bayesian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39" y="5906287"/>
            <a:ext cx="2774070" cy="9156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77774" y="6175975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 p(</a:t>
            </a:r>
            <a:r>
              <a:rPr lang="en-US" altLang="ko-KR" sz="2000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D|f</a:t>
            </a:r>
            <a:r>
              <a:rPr lang="en-US" altLang="ko-KR" sz="20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 p(f)</a:t>
            </a:r>
            <a:endParaRPr lang="ko-KR" altLang="en-US" sz="2000" i="1">
              <a:latin typeface="Cambria Math" panose="020405030504060302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585" y="3912307"/>
            <a:ext cx="2805031" cy="4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33" y="1099416"/>
            <a:ext cx="3174519" cy="21349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35"/>
          <a:stretch/>
        </p:blipFill>
        <p:spPr>
          <a:xfrm>
            <a:off x="5529532" y="3205014"/>
            <a:ext cx="3174519" cy="13669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0"/>
          <a:stretch/>
        </p:blipFill>
        <p:spPr>
          <a:xfrm>
            <a:off x="5529532" y="4768032"/>
            <a:ext cx="3174519" cy="156375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08314" y="1188019"/>
            <a:ext cx="5321217" cy="2831307"/>
          </a:xfrm>
        </p:spPr>
        <p:txBody>
          <a:bodyPr>
            <a:noAutofit/>
          </a:bodyPr>
          <a:lstStyle/>
          <a:p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GP specifies a prior over functions</a:t>
            </a:r>
            <a:r>
              <a:rPr kumimoji="1" lang="en-US" altLang="ja-JP" sz="2000" smtClean="0">
                <a:latin typeface="Arial" panose="020B0604020202020204" pitchFamily="34" charset="0"/>
                <a:cs typeface="Arial" panose="020B0604020202020204" pitchFamily="34" charset="0"/>
              </a:rPr>
              <a:t>, f(x)</a:t>
            </a:r>
          </a:p>
          <a:p>
            <a:r>
              <a:rPr lang="en-US" altLang="ja-JP" sz="2000" smtClean="0">
                <a:latin typeface="Arial" panose="020B0604020202020204" pitchFamily="34" charset="0"/>
                <a:cs typeface="Arial" panose="020B0604020202020204" pitchFamily="34" charset="0"/>
              </a:rPr>
              <a:t>Suppose 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a set of observations:</a:t>
            </a:r>
          </a:p>
          <a:p>
            <a:pPr lvl="2"/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 = {(x</a:t>
            </a:r>
            <a:r>
              <a:rPr lang="en-US" altLang="ja-JP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,y</a:t>
            </a:r>
            <a:r>
              <a:rPr lang="en-US" altLang="ja-JP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), (x</a:t>
            </a:r>
            <a:r>
              <a:rPr lang="en-US" altLang="ja-JP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altLang="ja-JP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), (x</a:t>
            </a:r>
            <a:r>
              <a:rPr lang="en-US" altLang="ja-JP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kumimoji="1" lang="en-US" altLang="ja-JP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kumimoji="1" lang="is-I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…, (x</a:t>
            </a:r>
            <a:r>
              <a:rPr kumimoji="1" lang="is-IS" altLang="ja-JP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1" lang="is-I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kumimoji="1" lang="is-IS" altLang="ja-JP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1" lang="is-I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)}</a:t>
            </a:r>
          </a:p>
          <a:p>
            <a:pPr marL="0" indent="0">
              <a:buNone/>
            </a:pPr>
            <a:r>
              <a:rPr lang="is-IS" altLang="ja-JP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s-IS" altLang="ja-JP" sz="2000" smtClean="0">
                <a:latin typeface="Arial" panose="020B0604020202020204" pitchFamily="34" charset="0"/>
                <a:cs typeface="Arial" panose="020B0604020202020204" pitchFamily="34" charset="0"/>
              </a:rPr>
              <a:t> Standard </a:t>
            </a:r>
            <a:r>
              <a:rPr lang="is-I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Bayesian approach</a:t>
            </a:r>
          </a:p>
          <a:p>
            <a:pPr lvl="2"/>
            <a:r>
              <a:rPr kumimoji="1" lang="is-I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p(f|D) ~ p(D|f) </a:t>
            </a:r>
            <a:r>
              <a:rPr kumimoji="1" lang="is-IS" altLang="ja-JP" sz="2000" smtClean="0">
                <a:latin typeface="Arial" panose="020B0604020202020204" pitchFamily="34" charset="0"/>
                <a:cs typeface="Arial" panose="020B0604020202020204" pitchFamily="34" charset="0"/>
              </a:rPr>
              <a:t>p(f)</a:t>
            </a:r>
            <a:endParaRPr kumimoji="1" lang="en-US" altLang="ja-JP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5057" y="3596632"/>
            <a:ext cx="429595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One view of Bayesian inference </a:t>
            </a: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generating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samples (the 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prior)</a:t>
            </a: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discard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all samples inconsistent with our data, leaving the samples of interest (the 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posterior)</a:t>
            </a: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Gaussian process allows us to do this analytically.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altLang="ja-JP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Gaussian Process Approach</a:t>
            </a:r>
            <a:endParaRPr kumimoji="1" lang="ja-JP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91944" y="2865013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/>
              <a:t>prior </a:t>
            </a:r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6562280" y="6240434"/>
            <a:ext cx="110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 smtClean="0"/>
              <a:t>posterior 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46365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64" y="2242868"/>
            <a:ext cx="5900468" cy="4425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547" y="1337094"/>
            <a:ext cx="781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Bayesian data modeling technique that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for uncertainty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Bayesian kernel regression machines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pPr algn="ctr"/>
            <a:r>
              <a:rPr lang="en-US" altLang="ja-JP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Gaussian Process Approach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4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21830" y="664235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>
                <a:latin typeface="Arial" panose="020B0604020202020204" pitchFamily="34" charset="0"/>
                <a:cs typeface="Arial" panose="020B0604020202020204" pitchFamily="34" charset="0"/>
              </a:rPr>
              <a:t>Gaussian Process</a:t>
            </a:r>
            <a:endParaRPr lang="ko-KR" alt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3439" y="1380226"/>
            <a:ext cx="8707681" cy="5003320"/>
            <a:chOff x="223439" y="1380226"/>
            <a:chExt cx="8707681" cy="500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14330"/>
            <a:stretch/>
          </p:blipFill>
          <p:spPr>
            <a:xfrm>
              <a:off x="223439" y="1587260"/>
              <a:ext cx="8707681" cy="479628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87633" y="1380226"/>
              <a:ext cx="8243487" cy="14203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2000" smtClean="0">
                  <a:latin typeface="Arial" panose="020B0604020202020204" pitchFamily="34" charset="0"/>
                  <a:cs typeface="Arial" panose="020B0604020202020204" pitchFamily="34" charset="0"/>
                </a:rPr>
                <a:t>A Gaussian process is defined as a probability distribution over function f(x), such that the set of values of f(x) evaluated at an arbitrary set of points x</a:t>
              </a:r>
              <a:r>
                <a:rPr lang="en-US" altLang="ko-KR" sz="2000" baseline="-2500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ko-KR" sz="2000" smtClean="0">
                  <a:latin typeface="Arial" panose="020B0604020202020204" pitchFamily="34" charset="0"/>
                  <a:cs typeface="Arial" panose="020B0604020202020204" pitchFamily="34" charset="0"/>
                </a:rPr>
                <a:t>,..,x</a:t>
              </a:r>
              <a:r>
                <a:rPr lang="en-US" altLang="ko-KR" sz="2000" baseline="-25000" smtClean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altLang="ko-KR" sz="2000" smtClean="0">
                  <a:latin typeface="Arial" panose="020B0604020202020204" pitchFamily="34" charset="0"/>
                  <a:cs typeface="Arial" panose="020B0604020202020204" pitchFamily="34" charset="0"/>
                </a:rPr>
                <a:t> jointly</a:t>
              </a:r>
              <a:r>
                <a:rPr lang="ko-KR" altLang="en-US" sz="20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smtClean="0">
                  <a:latin typeface="Arial" panose="020B0604020202020204" pitchFamily="34" charset="0"/>
                  <a:cs typeface="Arial" panose="020B0604020202020204" pitchFamily="34" charset="0"/>
                </a:rPr>
                <a:t>have a Gaussian distribution</a:t>
              </a:r>
              <a:endParaRPr lang="ko-KR" alt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35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9" y="552091"/>
            <a:ext cx="8579657" cy="516722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24023" y="3976778"/>
            <a:ext cx="58918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793630" y="4364966"/>
            <a:ext cx="14837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93630" y="4804913"/>
            <a:ext cx="75912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8996" y="5190227"/>
            <a:ext cx="18489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1263" y="5421108"/>
            <a:ext cx="8255978" cy="9587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input vectors are close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There outputs are highly correlated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vectors are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 away </a:t>
            </a: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There outputs are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uncorrelated</a:t>
            </a:r>
            <a:endParaRPr lang="en-US" altLang="ko-K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650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7" y="1056612"/>
            <a:ext cx="7921051" cy="50517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88520" y="3071004"/>
            <a:ext cx="7349705" cy="1397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quared exponential covariance functi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838" y="154499"/>
            <a:ext cx="8160907" cy="61206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92437" y="4528868"/>
            <a:ext cx="3781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If (x-x’) ~ 0   </a:t>
            </a:r>
            <a:r>
              <a:rPr lang="en-US" altLang="ko-KR" sz="2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 k(</a:t>
            </a:r>
            <a:r>
              <a:rPr lang="en-US" altLang="ko-KR" sz="2400" dirty="0" err="1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x,x</a:t>
            </a:r>
            <a:r>
              <a:rPr lang="en-US" altLang="ko-KR" sz="2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’) ~ v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If </a:t>
            </a: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(x-x’)  </a:t>
            </a:r>
            <a:r>
              <a:rPr lang="en-US" altLang="ko-KR" sz="2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∞  </a:t>
            </a: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k(</a:t>
            </a:r>
            <a:r>
              <a:rPr lang="en-US" altLang="ko-KR" sz="24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x,x</a:t>
            </a: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’) </a:t>
            </a:r>
            <a:r>
              <a:rPr lang="en-US" altLang="ko-KR" sz="2400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0</a:t>
            </a:r>
            <a:endParaRPr lang="en-US" altLang="ko-KR" sz="2400" dirty="0">
              <a:latin typeface="Cambria Math" panose="02040503050406030204" pitchFamily="18" charset="0"/>
              <a:ea typeface="Cambria Math" panose="020405030504060302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46453" y="3209026"/>
            <a:ext cx="1337094" cy="526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688914" y="3102800"/>
            <a:ext cx="2343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Distance </a:t>
            </a:r>
            <a:r>
              <a:rPr lang="en-US" altLang="ko-K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bw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. inputs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0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90" y="2152799"/>
            <a:ext cx="6941263" cy="44840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55424" y="471841"/>
            <a:ext cx="635462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GPs ? : </a:t>
            </a:r>
          </a:p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Provide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Closed-Form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Predictions !</a:t>
            </a:r>
          </a:p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Effective for small data problems</a:t>
            </a:r>
          </a:p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And Explainable !</a:t>
            </a:r>
          </a:p>
        </p:txBody>
      </p:sp>
    </p:spTree>
    <p:extLst>
      <p:ext uri="{BB962C8B-B14F-4D97-AF65-F5344CB8AC3E}">
        <p14:creationId xmlns:p14="http://schemas.microsoft.com/office/powerpoint/2010/main" val="110384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269" y="794854"/>
            <a:ext cx="5897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Prior Distribution of Function</a:t>
            </a:r>
            <a:endParaRPr lang="ko-KR" alt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2115" y="3100907"/>
            <a:ext cx="67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Sampling from the prior distribution of a GP at arbitrary points, X</a:t>
            </a:r>
            <a:r>
              <a:rPr lang="en-US" altLang="ko-K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ko-KR" altLang="en-US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l="27759" t="26459" r="32079" b="65036"/>
          <a:stretch/>
        </p:blipFill>
        <p:spPr bwMode="auto">
          <a:xfrm>
            <a:off x="1093676" y="1845580"/>
            <a:ext cx="6460801" cy="85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501773" y="1914960"/>
            <a:ext cx="1356227" cy="707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40508" y="3870460"/>
                <a:ext cx="4028219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508" y="3870460"/>
                <a:ext cx="4028219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22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00892" y="5263284"/>
                <a:ext cx="3397084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892" y="5263284"/>
                <a:ext cx="3397084" cy="397866"/>
              </a:xfrm>
              <a:prstGeom prst="rect">
                <a:avLst/>
              </a:prstGeom>
              <a:blipFill rotWithShape="0">
                <a:blip r:embed="rId4"/>
                <a:stretch>
                  <a:fillRect l="-2873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6504" y="4563675"/>
                <a:ext cx="6477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Without loss of generality,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=0, </m:t>
                    </m:r>
                  </m:oMath>
                </a14:m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Var(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=1 </a:t>
                </a:r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04" y="4563675"/>
                <a:ext cx="647722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53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917814" y="5980893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Function depends only on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the Covariance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8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269" y="794854"/>
            <a:ext cx="4466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>
                <a:latin typeface="Arial" panose="020B0604020202020204" pitchFamily="34" charset="0"/>
                <a:cs typeface="Arial" panose="020B0604020202020204" pitchFamily="34" charset="0"/>
              </a:rPr>
              <a:t>Procedure to sample  </a:t>
            </a:r>
            <a:endParaRPr lang="ko-KR" alt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2257" y="4357098"/>
                <a:ext cx="6328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Compute Covariance Matrix for a given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….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4357098"/>
                <a:ext cx="6328399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67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4556"/>
          <a:stretch/>
        </p:blipFill>
        <p:spPr>
          <a:xfrm>
            <a:off x="1452009" y="4911781"/>
            <a:ext cx="2443558" cy="1721370"/>
          </a:xfrm>
          <a:prstGeom prst="rect">
            <a:avLst/>
          </a:prstGeom>
        </p:spPr>
      </p:pic>
      <p:pic>
        <p:nvPicPr>
          <p:cNvPr id="13" name="Picture 2" descr="squared exponential covariance func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/>
          <a:srcRect l="19133" t="47509" r="22625" b="29518"/>
          <a:stretch/>
        </p:blipFill>
        <p:spPr bwMode="auto">
          <a:xfrm>
            <a:off x="3978768" y="5157295"/>
            <a:ext cx="3662359" cy="108342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376" y="2071825"/>
            <a:ext cx="3965724" cy="21563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2256" y="1688933"/>
            <a:ext cx="661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1. Let’s assume input, X and function, f  distributed as follows 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3820" y="395754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04178" y="290224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8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269" y="794854"/>
            <a:ext cx="4466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>
                <a:latin typeface="Arial" panose="020B0604020202020204" pitchFamily="34" charset="0"/>
                <a:cs typeface="Arial" panose="020B0604020202020204" pitchFamily="34" charset="0"/>
              </a:rPr>
              <a:t>Procedure to sample  </a:t>
            </a:r>
            <a:endParaRPr lang="ko-KR" alt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593" y="1817067"/>
            <a:ext cx="746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 Compute SVD or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Cholesky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decomp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 of K to get orthogonal basis functions 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078027" y="2505767"/>
                <a:ext cx="21933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400" b="0" dirty="0" smtClean="0"/>
                  <a:t>K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𝐴𝑆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𝐿𝐿𝑇</m:t>
                    </m:r>
                  </m:oMath>
                </a14:m>
                <a:endParaRPr lang="ko-KR" altLang="en-US" sz="24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27" y="2505767"/>
                <a:ext cx="219335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611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43593" y="3130977"/>
            <a:ext cx="383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 Compute Basis Function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54367" y="3629205"/>
                <a:ext cx="2252861" cy="84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altLang="ko-KR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 </a:t>
                </a:r>
                <a:r>
                  <a:rPr lang="en-US" altLang="ko-KR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67" y="3629205"/>
                <a:ext cx="2252861" cy="844783"/>
              </a:xfrm>
              <a:prstGeom prst="rect">
                <a:avLst/>
              </a:prstGeom>
              <a:blipFill rotWithShape="0">
                <a:blip r:embed="rId3"/>
                <a:stretch>
                  <a:fillRect l="-1351" b="-100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5337556" y="3451431"/>
                <a:ext cx="324882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𝑧𝑒𝑟𝑜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𝑣𝑎𝑟𝑖𝑎𝑛𝑐𝑒</m:t>
                      </m:r>
                    </m:oMath>
                  </m:oMathPara>
                </a14:m>
                <a:endParaRPr lang="en-US" altLang="ko-KR" b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mtClean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L : Lower part of Cholesky decomp. of K</a:t>
                </a:r>
                <a:endParaRPr lang="ko-KR" altLang="en-US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556" y="3451431"/>
                <a:ext cx="3248822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689" b="-6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23" y="4900892"/>
            <a:ext cx="2683189" cy="16920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4278" y="580680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99995" y="526908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1170624" y="4643133"/>
            <a:ext cx="0" cy="19660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0624" y="5638419"/>
            <a:ext cx="357390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0"/>
          <a:stretch/>
        </p:blipFill>
        <p:spPr>
          <a:xfrm>
            <a:off x="5175849" y="4900892"/>
            <a:ext cx="3174519" cy="15637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208597" y="6373294"/>
            <a:ext cx="110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 smtClean="0"/>
              <a:t>posterior </a:t>
            </a:r>
            <a:endParaRPr lang="ko-KR" altLang="en-US" b="1"/>
          </a:p>
        </p:txBody>
      </p:sp>
      <p:sp>
        <p:nvSpPr>
          <p:cNvPr id="20" name="TextBox 19"/>
          <p:cNvSpPr txBox="1"/>
          <p:nvPr/>
        </p:nvSpPr>
        <p:spPr>
          <a:xfrm>
            <a:off x="8433932" y="580642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805220" y="527893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175849" y="4652984"/>
            <a:ext cx="0" cy="19660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175849" y="5648270"/>
            <a:ext cx="357390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38151" y="6279976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 smtClean="0"/>
              <a:t>prior 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22613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24" y="957532"/>
            <a:ext cx="8552691" cy="54346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28884" y="3348651"/>
            <a:ext cx="398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Set the parameters of the covariance function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9324" y="3096883"/>
            <a:ext cx="1403212" cy="819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986732" y="3010619"/>
            <a:ext cx="655608" cy="405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42008" y="3096883"/>
            <a:ext cx="1621766" cy="319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515651" y="3871349"/>
            <a:ext cx="4437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Set the points where the function will be evaluated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324" y="3871349"/>
            <a:ext cx="217632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13632" y="4240681"/>
            <a:ext cx="260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Mean of the GP (set to zero)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9324" y="4240681"/>
            <a:ext cx="242975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18316" y="4582076"/>
            <a:ext cx="3500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Generate all the possible pairs of points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9324" y="4564971"/>
            <a:ext cx="3878992" cy="369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53971" y="4749636"/>
            <a:ext cx="3338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Calculate the covariance function for all the possible pairs of points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9324" y="4934302"/>
            <a:ext cx="5183677" cy="301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91431" y="4056015"/>
            <a:ext cx="3962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Calculate the </a:t>
            </a:r>
            <a:r>
              <a:rPr lang="en-US" altLang="ko-KR" dirty="0" err="1">
                <a:solidFill>
                  <a:srgbClr val="FF0000"/>
                </a:solidFill>
                <a:latin typeface="Perpetua" panose="02020502060401020303" pitchFamily="18" charset="0"/>
              </a:rPr>
              <a:t>Cholesky</a:t>
            </a:r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 decomposition of the covariance function (add 10</a:t>
            </a:r>
            <a:r>
              <a:rPr lang="en-US" altLang="ko-KR" sz="1200" baseline="30000" dirty="0">
                <a:solidFill>
                  <a:srgbClr val="FF0000"/>
                </a:solidFill>
                <a:latin typeface="Perpetua" panose="02020502060401020303" pitchFamily="18" charset="0"/>
              </a:rPr>
              <a:t>-9 </a:t>
            </a:r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to the diagonal to ensure positive definiteness).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9324" y="5236234"/>
            <a:ext cx="6113234" cy="3795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856008" y="56055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Generate independent pseudorandom numbers drawn from the standard normal distribution.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9324" y="5615796"/>
            <a:ext cx="2774812" cy="312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78143" y="582508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Compute f which has the desired distribution with mean and covariance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9324" y="5928730"/>
            <a:ext cx="3052677" cy="323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5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12403" t="12285" r="11998" b="10226"/>
          <a:stretch>
            <a:fillRect/>
          </a:stretch>
        </p:blipFill>
        <p:spPr bwMode="auto">
          <a:xfrm>
            <a:off x="251520" y="1124744"/>
            <a:ext cx="8496944" cy="544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15616" y="692696"/>
            <a:ext cx="481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Drawing samples from the prior</a:t>
            </a:r>
            <a:endParaRPr lang="ko-KR" alt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23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8" y="964485"/>
            <a:ext cx="8512996" cy="50136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36163" y="5542081"/>
            <a:ext cx="6133381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050" dirty="0">
              <a:solidFill>
                <a:srgbClr val="FF0000"/>
              </a:solidFill>
              <a:latin typeface="Perpetua" panose="02020502060401020303" pitchFamily="18" charset="0"/>
            </a:endParaRPr>
          </a:p>
          <a:p>
            <a:r>
              <a:rPr lang="en-US" altLang="ko-KR" b="1" dirty="0" err="1">
                <a:solidFill>
                  <a:srgbClr val="FF0000"/>
                </a:solidFill>
                <a:latin typeface="Perpetua" panose="02020502060401020303" pitchFamily="18" charset="0"/>
              </a:rPr>
              <a:t>NxN</a:t>
            </a:r>
            <a:r>
              <a:rPr lang="en-US" altLang="ko-KR" b="1" dirty="0">
                <a:solidFill>
                  <a:srgbClr val="FF0000"/>
                </a:solidFill>
                <a:latin typeface="Perpetua" panose="02020502060401020303" pitchFamily="18" charset="0"/>
              </a:rPr>
              <a:t> matrix </a:t>
            </a:r>
            <a:r>
              <a:rPr lang="en-US" altLang="ko-KR" dirty="0" smtClean="0">
                <a:solidFill>
                  <a:srgbClr val="FF0000"/>
                </a:solidFill>
                <a:latin typeface="Perpetua" panose="02020502060401020303" pitchFamily="18" charset="0"/>
              </a:rPr>
              <a:t>   </a:t>
            </a:r>
            <a:r>
              <a:rPr lang="en-US" altLang="ko-KR" b="1" dirty="0" smtClean="0">
                <a:solidFill>
                  <a:srgbClr val="FF0000"/>
                </a:solidFill>
                <a:latin typeface="Perpetua" panose="02020502060401020303" pitchFamily="18" charset="0"/>
              </a:rPr>
              <a:t>N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Perpetua" panose="02020502060401020303" pitchFamily="18" charset="0"/>
              </a:rPr>
              <a:t>*</a:t>
            </a:r>
            <a:r>
              <a:rPr lang="en-US" altLang="ko-KR" b="1" dirty="0" err="1" smtClean="0">
                <a:solidFill>
                  <a:srgbClr val="FF0000"/>
                </a:solidFill>
                <a:latin typeface="Perpetua" panose="02020502060401020303" pitchFamily="18" charset="0"/>
              </a:rPr>
              <a:t>xN</a:t>
            </a:r>
            <a:r>
              <a:rPr lang="en-US" altLang="ko-KR" b="1" dirty="0" smtClean="0">
                <a:solidFill>
                  <a:srgbClr val="FF0000"/>
                </a:solidFill>
                <a:latin typeface="Perpetua" panose="02020502060401020303" pitchFamily="18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Perpetua" panose="02020502060401020303" pitchFamily="18" charset="0"/>
              </a:rPr>
              <a:t>matrix </a:t>
            </a:r>
            <a:r>
              <a:rPr lang="en-US" altLang="ko-KR" dirty="0" smtClean="0">
                <a:solidFill>
                  <a:srgbClr val="FF0000"/>
                </a:solidFill>
                <a:latin typeface="Perpetua" panose="02020502060401020303" pitchFamily="18" charset="0"/>
              </a:rPr>
              <a:t>  </a:t>
            </a:r>
            <a:r>
              <a:rPr lang="en-US" altLang="ko-KR" b="1" dirty="0" err="1" smtClean="0">
                <a:solidFill>
                  <a:srgbClr val="FF0000"/>
                </a:solidFill>
                <a:latin typeface="Perpetua" panose="02020502060401020303" pitchFamily="18" charset="0"/>
              </a:rPr>
              <a:t>NxN</a:t>
            </a:r>
            <a:r>
              <a:rPr lang="en-US" altLang="ko-KR" sz="1200" b="1" baseline="-25000" dirty="0">
                <a:solidFill>
                  <a:srgbClr val="FF0000"/>
                </a:solidFill>
                <a:latin typeface="Perpetua" panose="02020502060401020303" pitchFamily="18" charset="0"/>
              </a:rPr>
              <a:t>*</a:t>
            </a:r>
            <a:r>
              <a:rPr lang="en-US" altLang="ko-KR" sz="1200" b="1" dirty="0">
                <a:solidFill>
                  <a:srgbClr val="FF0000"/>
                </a:solidFill>
                <a:latin typeface="Perpetua" panose="02020502060401020303" pitchFamily="18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Perpetua" panose="02020502060401020303" pitchFamily="18" charset="0"/>
              </a:rPr>
              <a:t>matrix </a:t>
            </a:r>
            <a:r>
              <a:rPr lang="en-US" altLang="ko-KR" b="1" dirty="0" smtClean="0">
                <a:solidFill>
                  <a:srgbClr val="FF0000"/>
                </a:solidFill>
                <a:latin typeface="Perpetua" panose="02020502060401020303" pitchFamily="18" charset="0"/>
              </a:rPr>
              <a:t>  N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Perpetua" panose="02020502060401020303" pitchFamily="18" charset="0"/>
              </a:rPr>
              <a:t>*</a:t>
            </a:r>
            <a:r>
              <a:rPr lang="en-US" altLang="ko-KR" b="1" dirty="0" err="1" smtClean="0">
                <a:solidFill>
                  <a:srgbClr val="FF0000"/>
                </a:solidFill>
                <a:latin typeface="Perpetua" panose="02020502060401020303" pitchFamily="18" charset="0"/>
              </a:rPr>
              <a:t>xN</a:t>
            </a:r>
            <a:r>
              <a:rPr lang="en-US" altLang="ko-KR" sz="1200" b="1" baseline="-25000" dirty="0">
                <a:solidFill>
                  <a:srgbClr val="FF0000"/>
                </a:solidFill>
                <a:latin typeface="Perpetua" panose="02020502060401020303" pitchFamily="18" charset="0"/>
              </a:rPr>
              <a:t>*</a:t>
            </a:r>
            <a:r>
              <a:rPr lang="en-US" altLang="ko-KR" sz="1200" b="1" dirty="0">
                <a:solidFill>
                  <a:srgbClr val="FF0000"/>
                </a:solidFill>
                <a:latin typeface="Perpetua" panose="02020502060401020303" pitchFamily="18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Perpetua" panose="02020502060401020303" pitchFamily="18" charset="0"/>
              </a:rPr>
              <a:t>matrix 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071004" y="4563374"/>
            <a:ext cx="560717" cy="1130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3994030" y="5063706"/>
            <a:ext cx="146044" cy="6297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542167" y="4498676"/>
            <a:ext cx="560717" cy="1130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6685472" y="5063706"/>
            <a:ext cx="221364" cy="6297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7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10" y="862642"/>
            <a:ext cx="8574989" cy="45196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97" y="4201064"/>
            <a:ext cx="8267214" cy="205076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35169" y="3088257"/>
            <a:ext cx="7548113" cy="431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21" y="763948"/>
            <a:ext cx="8279443" cy="536597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305245" y="16907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62045" y="2035834"/>
            <a:ext cx="46323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101968" y="2429774"/>
            <a:ext cx="4290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10" y="539150"/>
            <a:ext cx="8481315" cy="57796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32252" y="2485210"/>
            <a:ext cx="2837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4 observations (training points)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8958" y="2380891"/>
            <a:ext cx="1906438" cy="577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54617" y="3428999"/>
            <a:ext cx="2941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Calculate the partitions of the joint covariance matrix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8958" y="2854542"/>
            <a:ext cx="5262114" cy="1588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87282" y="4411230"/>
            <a:ext cx="3355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Perpetua" panose="02020502060401020303" pitchFamily="18" charset="0"/>
              </a:rPr>
              <a:t>Cholesky</a:t>
            </a:r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 decomposition of K(X,X) – training of GP </a:t>
            </a:r>
            <a:r>
              <a:rPr lang="en-US" altLang="ko-KR" dirty="0" smtClean="0">
                <a:solidFill>
                  <a:srgbClr val="FF0000"/>
                </a:solidFill>
                <a:latin typeface="Perpetua" panose="02020502060401020303" pitchFamily="18" charset="0"/>
              </a:rPr>
              <a:t> Complexity </a:t>
            </a:r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O(N</a:t>
            </a:r>
            <a:r>
              <a:rPr lang="en-US" altLang="ko-KR" sz="1200" dirty="0">
                <a:solidFill>
                  <a:srgbClr val="FF0000"/>
                </a:solidFill>
                <a:latin typeface="Perpetua" panose="02020502060401020303" pitchFamily="18" charset="0"/>
              </a:rPr>
              <a:t>3</a:t>
            </a:r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)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8958" y="4411230"/>
            <a:ext cx="3036499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17722" y="5231214"/>
            <a:ext cx="2678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Calculate predictive distribution </a:t>
            </a:r>
            <a:r>
              <a:rPr lang="en-US" altLang="ko-KR" dirty="0" err="1" smtClean="0">
                <a:solidFill>
                  <a:srgbClr val="FF0000"/>
                </a:solidFill>
                <a:latin typeface="Perpetua" panose="02020502060401020303" pitchFamily="18" charset="0"/>
              </a:rPr>
              <a:t>ComplexityO</a:t>
            </a:r>
            <a:r>
              <a:rPr lang="en-US" altLang="ko-KR" dirty="0" smtClean="0">
                <a:solidFill>
                  <a:srgbClr val="FF0000"/>
                </a:solidFill>
                <a:latin typeface="Perpetua" panose="02020502060401020303" pitchFamily="18" charset="0"/>
              </a:rPr>
              <a:t>(N</a:t>
            </a:r>
            <a:r>
              <a:rPr lang="en-US" altLang="ko-KR" sz="1200" dirty="0" smtClean="0">
                <a:solidFill>
                  <a:srgbClr val="FF0000"/>
                </a:solidFill>
                <a:latin typeface="Perpetua" panose="02020502060401020303" pitchFamily="18" charset="0"/>
              </a:rPr>
              <a:t>2</a:t>
            </a:r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)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958" y="4839419"/>
            <a:ext cx="5598544" cy="1561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15309" y="1878700"/>
            <a:ext cx="3159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Perpetua" panose="02020502060401020303" pitchFamily="18" charset="0"/>
              </a:rPr>
              <a:t>Testing points range from -10 ~ 10 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0" y="776376"/>
            <a:ext cx="8276260" cy="556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7" y="1665125"/>
            <a:ext cx="8057070" cy="5061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7969" y="280130"/>
            <a:ext cx="435888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Radial Basis Function :  </a:t>
            </a:r>
          </a:p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kind of GP, kernel trick</a:t>
            </a:r>
          </a:p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Old but still useful !</a:t>
            </a:r>
            <a:endParaRPr lang="ko-KR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5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0" y="659525"/>
            <a:ext cx="8177155" cy="56205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8136" y="6116129"/>
            <a:ext cx="791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Samples from the posterior pass close to the observations, but vary a lot in regions where are no observations.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3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28" y="726766"/>
            <a:ext cx="8063970" cy="56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8" y="697266"/>
            <a:ext cx="8241301" cy="56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1" y="819510"/>
            <a:ext cx="8780675" cy="53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3" y="1130130"/>
            <a:ext cx="8687729" cy="468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86" y="681487"/>
            <a:ext cx="8169286" cy="54442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94089" y="1889987"/>
            <a:ext cx="438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Standard deviation of the noise on the observation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2860" y="2005645"/>
            <a:ext cx="1086929" cy="306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82789" y="4814335"/>
            <a:ext cx="3567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erpetua" panose="02020502060401020303" pitchFamily="18" charset="0"/>
              </a:rPr>
              <a:t>Add the noise to the diagonal of K(X,X)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3245" y="4814335"/>
            <a:ext cx="3165895" cy="283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37" y="649287"/>
            <a:ext cx="8246990" cy="57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7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2" y="830572"/>
            <a:ext cx="7796551" cy="52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6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58" y="664234"/>
            <a:ext cx="7730355" cy="54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80" y="634426"/>
            <a:ext cx="8342859" cy="55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9" y="973003"/>
            <a:ext cx="6409019" cy="2168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50" y="3218259"/>
            <a:ext cx="3134001" cy="831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25" y="4126530"/>
            <a:ext cx="5325253" cy="2635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6923" y="280130"/>
            <a:ext cx="5480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RBF(Gaussian kernel) example</a:t>
            </a:r>
            <a:endParaRPr lang="ko-KR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1" y="666013"/>
            <a:ext cx="8135826" cy="56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62" y="682910"/>
            <a:ext cx="8174155" cy="560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1" y="675374"/>
            <a:ext cx="8524225" cy="57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4" y="862642"/>
            <a:ext cx="8162878" cy="55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2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8616" y="5666828"/>
            <a:ext cx="6108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 smtClean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Diagonal spread is captured by the covariance, </a:t>
            </a:r>
          </a:p>
          <a:p>
            <a:r>
              <a:rPr lang="en-US" altLang="ko-KR" b="0" i="0" dirty="0" smtClean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 axis-aligned spread is captured by the variance.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3509" y="518896"/>
            <a:ext cx="7197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2400" b="1" i="0" dirty="0" smtClean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ovariance matrix defines the shape of the data</a:t>
            </a:r>
            <a:endParaRPr lang="ko-KR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871949" y="1104352"/>
            <a:ext cx="4695825" cy="4562476"/>
            <a:chOff x="1871949" y="1104352"/>
            <a:chExt cx="4695825" cy="4562476"/>
          </a:xfrm>
        </p:grpSpPr>
        <p:pic>
          <p:nvPicPr>
            <p:cNvPr id="4098" name="Picture 2" descr="The spread of the data is defined by its covariance matri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949" y="1104352"/>
              <a:ext cx="4695825" cy="4562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>
              <a:off x="2256020" y="1528997"/>
              <a:ext cx="11092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2256020" y="2675744"/>
              <a:ext cx="427219" cy="24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rot="16200000" flipV="1">
              <a:off x="2408420" y="2828144"/>
              <a:ext cx="427219" cy="24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780020" y="1566472"/>
              <a:ext cx="0" cy="1476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2620780" y="1528998"/>
              <a:ext cx="1081790" cy="114674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660755" y="2972075"/>
              <a:ext cx="11192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2410918" y="1528998"/>
              <a:ext cx="0" cy="11467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988039" y="2625870"/>
                  <a:ext cx="3971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039" y="2625870"/>
                  <a:ext cx="397160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7692" r="-3077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406600" y="1881244"/>
                  <a:ext cx="412805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600" y="1881244"/>
                  <a:ext cx="412805" cy="2989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353" r="-5882" b="-20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186619" y="1997772"/>
                  <a:ext cx="404791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6619" y="1997772"/>
                  <a:ext cx="404791" cy="29892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9091" r="-6061" b="-20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055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14699" y="3192389"/>
            <a:ext cx="109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b="1" i="0" u="none" strike="noStrike" baseline="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altLang="ko-KR" b="1" i="0" u="none" strike="noStrike" baseline="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b="0" i="0" u="none" strike="noStrike" baseline="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altLang="ko-KR" b="0" i="0" u="none" strike="noStrike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R</a:t>
            </a:r>
            <a:r>
              <a:rPr lang="el-GR" altLang="ko-KR" b="0" i="0" u="none" strike="noStrik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Λ</a:t>
            </a:r>
            <a:r>
              <a:rPr lang="en-US" altLang="ko-KR" b="0" i="0" u="none" strike="noStrik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R</a:t>
            </a:r>
            <a:r>
              <a:rPr lang="en-US" altLang="ko-KR" b="0" i="0" u="none" strike="noStrike" baseline="30000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T</a:t>
            </a:r>
            <a:endParaRPr lang="ko-KR" altLang="en-US" baseline="3000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211" y="3783262"/>
                <a:ext cx="509325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altLang="ko-KR" b="0" i="0" u="none" strike="noStrike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Λ</a:t>
                </a:r>
                <a:r>
                  <a:rPr lang="en-US" altLang="ko-KR" b="0" i="0" u="none" strike="noStrike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: Eigen value matrix, diagonal.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𝐸𝑖𝑔𝑒𝑛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𝑣𝑎𝑙𝑢𝑒</m:t>
                    </m:r>
                  </m:oMath>
                </a14:m>
                <a:endParaRPr lang="en-US" altLang="ko-KR" b="0" i="0" u="none" strike="noStrike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altLang="ko-KR" b="0" i="0" u="none" strike="noStrike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 : Eigen vector matrix</a:t>
                </a:r>
                <a:endParaRPr lang="ko-KR" altLang="en-US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211" y="3783262"/>
                <a:ext cx="5093254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957" t="-6604" b="-12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/>
          <p:cNvSpPr/>
          <p:nvPr/>
        </p:nvSpPr>
        <p:spPr>
          <a:xfrm rot="3426793">
            <a:off x="1880346" y="4579494"/>
            <a:ext cx="786983" cy="1978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146747" y="4429593"/>
            <a:ext cx="0" cy="211361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5400000">
            <a:off x="2203553" y="5486400"/>
            <a:ext cx="0" cy="211361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6" idx="0"/>
          </p:cNvCxnSpPr>
          <p:nvPr/>
        </p:nvCxnSpPr>
        <p:spPr>
          <a:xfrm flipH="1">
            <a:off x="2273838" y="5031647"/>
            <a:ext cx="830802" cy="560032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051211" y="5220123"/>
            <a:ext cx="235028" cy="37905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28315" y="5024152"/>
                <a:ext cx="267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15" y="5024152"/>
                <a:ext cx="26712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2727" r="-9091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17649" y="5322175"/>
                <a:ext cx="2724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649" y="5322175"/>
                <a:ext cx="27244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727" r="-9091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3617060" y="5256056"/>
            <a:ext cx="5182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Diagonal of </a:t>
            </a:r>
            <a:r>
              <a:rPr lang="el-GR" altLang="ko-KR" b="0" i="0" u="none" strike="noStrike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Λ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represents distance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along axes.</a:t>
            </a:r>
          </a:p>
          <a:p>
            <a:r>
              <a:rPr lang="en-US" altLang="ko-KR" b="1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gives a rotation of these axes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77128" y="3114964"/>
                <a:ext cx="133325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ko-KR" i="1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ko-KR" i="1" smtClean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128" y="3114964"/>
                <a:ext cx="1333250" cy="52418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940633" y="558409"/>
            <a:ext cx="6872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i="0" dirty="0" smtClean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Eigen-decomposition of a covariance matrix</a:t>
            </a:r>
            <a:endParaRPr lang="en-US" altLang="ko-KR" sz="2400" b="1" i="0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3333" y="1202473"/>
            <a:ext cx="76562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0" i="0" dirty="0" smtClean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largest eigenvector of the covariance matrix always points into the direction of the largest variance of the data, and the magnitude of this vector equals the corresponding eigenvalue. </a:t>
            </a:r>
          </a:p>
          <a:p>
            <a:r>
              <a:rPr lang="en-US" altLang="ko-KR" b="0" i="0" dirty="0" smtClean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second largest eigenvector is always orthogonal to the largest eigenvector, and points into the direction of the second largest spread of the data.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5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he spread of the data is defined by its covariance 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59" y="669638"/>
            <a:ext cx="5907946" cy="574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52671" y="2642016"/>
                <a:ext cx="974360" cy="3592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l-GR" altLang="ko-KR" sz="1400" dirty="0" smtClean="0"/>
                  <a:t>Σ</a:t>
                </a:r>
                <a:r>
                  <a:rPr lang="en-US" altLang="ko-KR" sz="1400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671" y="2642016"/>
                <a:ext cx="974360" cy="359266"/>
              </a:xfrm>
              <a:prstGeom prst="rect">
                <a:avLst/>
              </a:prstGeom>
              <a:blipFill rotWithShape="0">
                <a:blip r:embed="rId3"/>
                <a:stretch>
                  <a:fillRect l="-11250" b="-15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21839" y="2642016"/>
                <a:ext cx="1016830" cy="3592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l-GR" altLang="ko-KR" sz="1400" dirty="0" smtClean="0"/>
                  <a:t>Σ</a:t>
                </a:r>
                <a:r>
                  <a:rPr lang="en-US" altLang="ko-KR" sz="1400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839" y="2642016"/>
                <a:ext cx="1016830" cy="359266"/>
              </a:xfrm>
              <a:prstGeom prst="rect">
                <a:avLst/>
              </a:prstGeom>
              <a:blipFill rotWithShape="0">
                <a:blip r:embed="rId4"/>
                <a:stretch>
                  <a:fillRect l="-10778" b="-15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/>
          <p:nvPr/>
        </p:nvCxnSpPr>
        <p:spPr>
          <a:xfrm flipV="1">
            <a:off x="3132944" y="1558977"/>
            <a:ext cx="329784" cy="307298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 flipV="1">
            <a:off x="2878111" y="1558977"/>
            <a:ext cx="254833" cy="307299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05730" y="908814"/>
                <a:ext cx="1068241" cy="357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=5, </m:t>
                    </m:r>
                    <m:acc>
                      <m:accPr>
                        <m:chr m:val="⃑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ko-KR" sz="14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730" y="908814"/>
                <a:ext cx="1068241" cy="357855"/>
              </a:xfrm>
              <a:prstGeom prst="rect">
                <a:avLst/>
              </a:prstGeom>
              <a:blipFill rotWithShape="0">
                <a:blip r:embed="rId5"/>
                <a:stretch>
                  <a:fillRect l="-5714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25882" y="935380"/>
                <a:ext cx="1207062" cy="357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=1, </m:t>
                    </m:r>
                    <m:acc>
                      <m:accPr>
                        <m:chr m:val="⃑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ko-KR" sz="14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1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882" y="935380"/>
                <a:ext cx="1207062" cy="357855"/>
              </a:xfrm>
              <a:prstGeom prst="rect">
                <a:avLst/>
              </a:prstGeom>
              <a:blipFill rotWithShape="0">
                <a:blip r:embed="rId6"/>
                <a:stretch>
                  <a:fillRect l="-5556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612250" y="756452"/>
                <a:ext cx="1072409" cy="357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=1, </m:t>
                    </m:r>
                    <m:acc>
                      <m:accPr>
                        <m:chr m:val="⃑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ko-KR" sz="14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1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50" y="756452"/>
                <a:ext cx="1072409" cy="357855"/>
              </a:xfrm>
              <a:prstGeom prst="rect">
                <a:avLst/>
              </a:prstGeom>
              <a:blipFill rotWithShape="0">
                <a:blip r:embed="rId7"/>
                <a:stretch>
                  <a:fillRect l="-6250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032402" y="783018"/>
                <a:ext cx="1209818" cy="357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=5, </m:t>
                    </m:r>
                    <m:acc>
                      <m:accPr>
                        <m:chr m:val="⃑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ko-KR" sz="14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402" y="783018"/>
                <a:ext cx="1209818" cy="357855"/>
              </a:xfrm>
              <a:prstGeom prst="rect">
                <a:avLst/>
              </a:prstGeom>
              <a:blipFill rotWithShape="0">
                <a:blip r:embed="rId8"/>
                <a:stretch>
                  <a:fillRect l="-5556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3428420" y="1374310"/>
                <a:ext cx="441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420" y="1374310"/>
                <a:ext cx="441403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6557" r="-10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2505147" y="1400265"/>
                <a:ext cx="441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147" y="1400265"/>
                <a:ext cx="44140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6667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20"/>
          <p:cNvCxnSpPr/>
          <p:nvPr/>
        </p:nvCxnSpPr>
        <p:spPr>
          <a:xfrm flipV="1">
            <a:off x="6053380" y="1594512"/>
            <a:ext cx="329784" cy="307298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 flipV="1">
            <a:off x="5798547" y="1594512"/>
            <a:ext cx="254833" cy="307299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5397266" y="1400265"/>
                <a:ext cx="441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266" y="1400265"/>
                <a:ext cx="441403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6667" r="-10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6314724" y="1293235"/>
                <a:ext cx="441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24" y="1293235"/>
                <a:ext cx="441403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6557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연결선 24"/>
          <p:cNvCxnSpPr/>
          <p:nvPr/>
        </p:nvCxnSpPr>
        <p:spPr>
          <a:xfrm>
            <a:off x="3132944" y="4870166"/>
            <a:ext cx="419727" cy="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3132944" y="4512311"/>
            <a:ext cx="1" cy="357857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505730" y="4065066"/>
                <a:ext cx="1068241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=5, </m:t>
                    </m:r>
                    <m:acc>
                      <m:accPr>
                        <m:chr m:val="⃑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ko-KR" sz="14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730" y="4065066"/>
                <a:ext cx="1068241" cy="359266"/>
              </a:xfrm>
              <a:prstGeom prst="rect">
                <a:avLst/>
              </a:prstGeom>
              <a:blipFill rotWithShape="0">
                <a:blip r:embed="rId13"/>
                <a:stretch>
                  <a:fillRect l="-5714" b="-15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925882" y="4091632"/>
                <a:ext cx="1072409" cy="357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=1, </m:t>
                    </m:r>
                    <m:acc>
                      <m:accPr>
                        <m:chr m:val="⃑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ko-KR" sz="14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1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882" y="4091632"/>
                <a:ext cx="1072409" cy="357855"/>
              </a:xfrm>
              <a:prstGeom prst="rect">
                <a:avLst/>
              </a:prstGeom>
              <a:blipFill rotWithShape="0">
                <a:blip r:embed="rId14"/>
                <a:stretch>
                  <a:fillRect l="-6250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3636492" y="4614454"/>
                <a:ext cx="441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492" y="4614454"/>
                <a:ext cx="441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6557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2725848" y="4325933"/>
                <a:ext cx="441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48" y="4325933"/>
                <a:ext cx="441403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6667" r="-10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연결선 32"/>
          <p:cNvCxnSpPr/>
          <p:nvPr/>
        </p:nvCxnSpPr>
        <p:spPr>
          <a:xfrm>
            <a:off x="6058883" y="4848539"/>
            <a:ext cx="419727" cy="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 flipV="1">
            <a:off x="6058883" y="4490684"/>
            <a:ext cx="1" cy="357857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857722" y="4039036"/>
                <a:ext cx="1068241" cy="357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=5, </m:t>
                    </m:r>
                    <m:acc>
                      <m:accPr>
                        <m:chr m:val="⃑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ko-KR" sz="14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22" y="4039036"/>
                <a:ext cx="1068241" cy="357855"/>
              </a:xfrm>
              <a:prstGeom prst="rect">
                <a:avLst/>
              </a:prstGeom>
              <a:blipFill rotWithShape="0">
                <a:blip r:embed="rId17"/>
                <a:stretch>
                  <a:fillRect l="-6286" t="-1724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912625" y="4402705"/>
                <a:ext cx="1072409" cy="359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=1, </m:t>
                    </m:r>
                    <m:acc>
                      <m:accPr>
                        <m:chr m:val="⃑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ko-KR" sz="14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1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25" y="4402705"/>
                <a:ext cx="1072409" cy="359266"/>
              </a:xfrm>
              <a:prstGeom prst="rect">
                <a:avLst/>
              </a:prstGeom>
              <a:blipFill rotWithShape="0">
                <a:blip r:embed="rId18"/>
                <a:stretch>
                  <a:fillRect l="-6250" b="-15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6562431" y="4592827"/>
                <a:ext cx="441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431" y="4592827"/>
                <a:ext cx="441403" cy="369332"/>
              </a:xfrm>
              <a:prstGeom prst="rect">
                <a:avLst/>
              </a:prstGeom>
              <a:blipFill rotWithShape="0">
                <a:blip r:embed="rId19"/>
                <a:stretch>
                  <a:fillRect t="-6557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5651787" y="4304306"/>
                <a:ext cx="42376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baseline="-2500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787" y="4304306"/>
                <a:ext cx="423769" cy="362984"/>
              </a:xfrm>
              <a:prstGeom prst="rect">
                <a:avLst/>
              </a:prstGeom>
              <a:blipFill rotWithShape="0">
                <a:blip r:embed="rId20"/>
                <a:stretch>
                  <a:fillRect t="-5000" r="-8571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5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46980" y="666966"/>
            <a:ext cx="7781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geometric interpretation of the covariance matrix</a:t>
            </a:r>
            <a:endParaRPr lang="en-US" altLang="ko-KR" sz="2400" b="1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65" y="1686160"/>
            <a:ext cx="3457055" cy="266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641523" y="4501189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density function</a:t>
            </a:r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\begin{align*} \sigma_x^2 &amp;= \frac{1}{N-1} \sum_{i=1}^N (x_i - \mu)^2\\ &amp;= \mathbb{E}[ (x - \mathbb{E}(x)) (x - \mathbb{E}(x))]\\ &amp;= \sigma(x,x) \end{align*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82" y="5187633"/>
            <a:ext cx="2543175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317391" y="5002967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 with a positive covar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61" y="964404"/>
            <a:ext cx="2977369" cy="288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begin{equation*} \sigma(x,y) = \mathbb{E}[ (x - \mathbb{E}(x)) (y - \mathbb{E}(y))] \end{equation*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40" y="4053403"/>
            <a:ext cx="28956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3947" y="397827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</a:t>
            </a:r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03947" y="4563306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 matrix</a:t>
            </a:r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\begin{equation*} \Sigma = \begin{bmatrix} \sigma(x,x) &amp; \sigma(x,y) \\[0.3em] \sigma(y,x) &amp; \sigma(y,y) \\[0.3em] \end{bmatrix} \end{equation*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378" y="5073210"/>
            <a:ext cx="19526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72418" y="5919680"/>
            <a:ext cx="6790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 matrix is always a symmetric matrix with the variances on its diagonal and the </a:t>
            </a:r>
            <a:r>
              <a:rPr lang="en-US" altLang="ko-KR" dirty="0" err="1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covariances</a:t>
            </a:r>
            <a:r>
              <a:rPr lang="en-US" altLang="ko-KR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off-diagonal</a:t>
            </a:r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0" name="Picture 8" descr="eigenvalue eigenvector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60" y="1091864"/>
            <a:ext cx="5173548" cy="26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73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oint, Marginal, and Conditional distributions are relate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17" y="491209"/>
            <a:ext cx="6689271" cy="61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4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88" y="715088"/>
            <a:ext cx="4865136" cy="29338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87" y="3721952"/>
            <a:ext cx="4865137" cy="3026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425" y="280130"/>
            <a:ext cx="8462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to Anomaly Detection, Classification</a:t>
            </a:r>
            <a:endParaRPr lang="ko-KR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1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79" y="431920"/>
            <a:ext cx="4050139" cy="4050139"/>
          </a:xfrm>
          <a:prstGeom prst="rect">
            <a:avLst/>
          </a:prstGeom>
        </p:spPr>
      </p:pic>
      <p:pic>
        <p:nvPicPr>
          <p:cNvPr id="8194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0" y="3320961"/>
            <a:ext cx="4828655" cy="35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nter image description he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97" y="3135771"/>
            <a:ext cx="3429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99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4 at 1.04.01 P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95" y="1670302"/>
            <a:ext cx="8585108" cy="42053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6282" y="801735"/>
            <a:ext cx="7961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Conditionals of multivariate Gaussians are Gaussian</a:t>
            </a:r>
            <a:endParaRPr kumimoji="1" lang="ja-JP" alt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493747" y="1279514"/>
            <a:ext cx="2849125" cy="2363064"/>
            <a:chOff x="515177" y="952486"/>
            <a:chExt cx="3838479" cy="2971959"/>
          </a:xfrm>
        </p:grpSpPr>
        <p:cxnSp>
          <p:nvCxnSpPr>
            <p:cNvPr id="5" name="직선 화살표 연결선 4"/>
            <p:cNvCxnSpPr/>
            <p:nvPr/>
          </p:nvCxnSpPr>
          <p:spPr>
            <a:xfrm>
              <a:off x="1086928" y="3419640"/>
              <a:ext cx="323490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1104181" y="952486"/>
              <a:ext cx="0" cy="24499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 rot="19081484">
              <a:off x="1250027" y="2040059"/>
              <a:ext cx="2614850" cy="176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19910" y="3462780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240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5177" y="1027248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altLang="ko-KR" sz="2400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’</a:t>
              </a:r>
              <a:endParaRPr lang="ko-KR" altLang="en-US" sz="240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6794" y="3985506"/>
            <a:ext cx="3255922" cy="2440702"/>
            <a:chOff x="4304579" y="952486"/>
            <a:chExt cx="3838479" cy="2971959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4876330" y="3419640"/>
              <a:ext cx="323490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4893583" y="952486"/>
              <a:ext cx="0" cy="24499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 rot="16200000">
              <a:off x="5242435" y="1996052"/>
              <a:ext cx="2294914" cy="2077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09312" y="3462780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240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04579" y="1027248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altLang="ko-KR" sz="2400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’</a:t>
              </a:r>
              <a:endParaRPr lang="ko-KR" altLang="en-US" sz="240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cxnSp>
        <p:nvCxnSpPr>
          <p:cNvPr id="16" name="직선 화살표 연결선 15"/>
          <p:cNvCxnSpPr/>
          <p:nvPr/>
        </p:nvCxnSpPr>
        <p:spPr>
          <a:xfrm>
            <a:off x="4836588" y="5886767"/>
            <a:ext cx="26906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4850938" y="4090085"/>
            <a:ext cx="0" cy="17841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 rot="16200000">
            <a:off x="5872691" y="4501939"/>
            <a:ext cx="485479" cy="912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76142" y="6031256"/>
            <a:ext cx="277598" cy="33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1403" y="4140905"/>
            <a:ext cx="333598" cy="33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ko-KR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endParaRPr lang="ko-KR" altLang="en-US" sz="24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788315" y="2135745"/>
                <a:ext cx="1207222" cy="513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l-GR" altLang="ko-KR" sz="2000" dirty="0" smtClean="0">
                    <a:solidFill>
                      <a:prstClr val="black"/>
                    </a:solidFill>
                  </a:rPr>
                  <a:t>Σ</a:t>
                </a:r>
                <a:r>
                  <a:rPr lang="en-US" altLang="ko-KR" sz="2000" dirty="0" smtClean="0">
                    <a:solidFill>
                      <a:prstClr val="black"/>
                    </a:solidFill>
                  </a:rPr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315" y="2135745"/>
                <a:ext cx="1207222" cy="513217"/>
              </a:xfrm>
              <a:prstGeom prst="rect">
                <a:avLst/>
              </a:prstGeom>
              <a:blipFill rotWithShape="0">
                <a:blip r:embed="rId2"/>
                <a:stretch>
                  <a:fillRect l="-12563" b="-1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854609" y="4745783"/>
                <a:ext cx="1207222" cy="513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l-GR" altLang="ko-KR" sz="2000" dirty="0" smtClean="0">
                    <a:solidFill>
                      <a:prstClr val="black"/>
                    </a:solidFill>
                  </a:rPr>
                  <a:t>Σ</a:t>
                </a:r>
                <a:r>
                  <a:rPr lang="en-US" altLang="ko-KR" sz="2000" dirty="0" smtClean="0">
                    <a:solidFill>
                      <a:prstClr val="black"/>
                    </a:solidFill>
                  </a:rPr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609" y="4745783"/>
                <a:ext cx="1207222" cy="513217"/>
              </a:xfrm>
              <a:prstGeom prst="rect">
                <a:avLst/>
              </a:prstGeom>
              <a:blipFill rotWithShape="0">
                <a:blip r:embed="rId3"/>
                <a:stretch>
                  <a:fillRect l="-12626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72531" y="4309006"/>
                <a:ext cx="1207222" cy="5195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l-GR" altLang="ko-KR" sz="2000" dirty="0" smtClean="0">
                    <a:solidFill>
                      <a:prstClr val="black"/>
                    </a:solidFill>
                  </a:rPr>
                  <a:t>Σ</a:t>
                </a:r>
                <a:r>
                  <a:rPr lang="en-US" altLang="ko-KR" sz="2000" dirty="0" smtClean="0">
                    <a:solidFill>
                      <a:prstClr val="black"/>
                    </a:solidFill>
                  </a:rPr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531" y="4309006"/>
                <a:ext cx="1207222" cy="519501"/>
              </a:xfrm>
              <a:prstGeom prst="rect">
                <a:avLst/>
              </a:prstGeom>
              <a:blipFill rotWithShape="0">
                <a:blip r:embed="rId4"/>
                <a:stretch>
                  <a:fillRect l="-13131" b="-9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859693" y="668862"/>
            <a:ext cx="423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 Function</a:t>
            </a:r>
            <a:endParaRPr lang="ko-KR" altLang="en-US" sz="32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8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1422634" y="3953980"/>
            <a:ext cx="24011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1435440" y="1992297"/>
            <a:ext cx="0" cy="1947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 rot="19081484">
            <a:off x="1543695" y="2857048"/>
            <a:ext cx="1940882" cy="14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6031" y="3988282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ko-KR" sz="2400" baseline="30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ko-KR" altLang="en-US" sz="2400" baseline="300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92831" y="3090389"/>
                <a:ext cx="1207222" cy="513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l-GR" altLang="ko-KR" sz="2000" dirty="0" smtClean="0">
                    <a:solidFill>
                      <a:prstClr val="black"/>
                    </a:solidFill>
                  </a:rPr>
                  <a:t>Σ</a:t>
                </a:r>
                <a:r>
                  <a:rPr lang="en-US" altLang="ko-KR" sz="2000" dirty="0" smtClean="0">
                    <a:solidFill>
                      <a:prstClr val="black"/>
                    </a:solidFill>
                  </a:rPr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31" y="3090389"/>
                <a:ext cx="1207222" cy="513217"/>
              </a:xfrm>
              <a:prstGeom prst="rect">
                <a:avLst/>
              </a:prstGeom>
              <a:blipFill rotWithShape="0">
                <a:blip r:embed="rId2"/>
                <a:stretch>
                  <a:fillRect l="-12626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/>
          <p:nvPr/>
        </p:nvCxnSpPr>
        <p:spPr>
          <a:xfrm>
            <a:off x="2674952" y="2235281"/>
            <a:ext cx="0" cy="17530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4564" y="2099643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ko-KR" sz="2400" baseline="30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ko-KR" altLang="en-US" sz="2400" baseline="300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711424" y="2653775"/>
            <a:ext cx="828135" cy="168873"/>
            <a:chOff x="5124091" y="1759789"/>
            <a:chExt cx="828135" cy="625009"/>
          </a:xfrm>
        </p:grpSpPr>
        <p:sp>
          <p:nvSpPr>
            <p:cNvPr id="18" name="자유형 17"/>
            <p:cNvSpPr/>
            <p:nvPr/>
          </p:nvSpPr>
          <p:spPr>
            <a:xfrm>
              <a:off x="5124091" y="1759789"/>
              <a:ext cx="828135" cy="319177"/>
            </a:xfrm>
            <a:custGeom>
              <a:avLst/>
              <a:gdLst>
                <a:gd name="connsiteX0" fmla="*/ 0 w 828135"/>
                <a:gd name="connsiteY0" fmla="*/ 0 h 319177"/>
                <a:gd name="connsiteX1" fmla="*/ 370935 w 828135"/>
                <a:gd name="connsiteY1" fmla="*/ 163902 h 319177"/>
                <a:gd name="connsiteX2" fmla="*/ 715992 w 828135"/>
                <a:gd name="connsiteY2" fmla="*/ 241539 h 319177"/>
                <a:gd name="connsiteX3" fmla="*/ 828135 w 828135"/>
                <a:gd name="connsiteY3" fmla="*/ 319177 h 3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135" h="319177">
                  <a:moveTo>
                    <a:pt x="0" y="0"/>
                  </a:moveTo>
                  <a:cubicBezTo>
                    <a:pt x="125801" y="61823"/>
                    <a:pt x="251603" y="123646"/>
                    <a:pt x="370935" y="163902"/>
                  </a:cubicBezTo>
                  <a:cubicBezTo>
                    <a:pt x="490267" y="204158"/>
                    <a:pt x="639792" y="215660"/>
                    <a:pt x="715992" y="241539"/>
                  </a:cubicBezTo>
                  <a:cubicBezTo>
                    <a:pt x="792192" y="267418"/>
                    <a:pt x="810163" y="293297"/>
                    <a:pt x="828135" y="31917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flipV="1">
              <a:off x="5124091" y="2065621"/>
              <a:ext cx="828135" cy="319177"/>
            </a:xfrm>
            <a:custGeom>
              <a:avLst/>
              <a:gdLst>
                <a:gd name="connsiteX0" fmla="*/ 0 w 828135"/>
                <a:gd name="connsiteY0" fmla="*/ 0 h 319177"/>
                <a:gd name="connsiteX1" fmla="*/ 370935 w 828135"/>
                <a:gd name="connsiteY1" fmla="*/ 163902 h 319177"/>
                <a:gd name="connsiteX2" fmla="*/ 715992 w 828135"/>
                <a:gd name="connsiteY2" fmla="*/ 241539 h 319177"/>
                <a:gd name="connsiteX3" fmla="*/ 828135 w 828135"/>
                <a:gd name="connsiteY3" fmla="*/ 319177 h 3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135" h="319177">
                  <a:moveTo>
                    <a:pt x="0" y="0"/>
                  </a:moveTo>
                  <a:cubicBezTo>
                    <a:pt x="125801" y="61823"/>
                    <a:pt x="251603" y="123646"/>
                    <a:pt x="370935" y="163902"/>
                  </a:cubicBezTo>
                  <a:cubicBezTo>
                    <a:pt x="490267" y="204158"/>
                    <a:pt x="639792" y="215660"/>
                    <a:pt x="715992" y="241539"/>
                  </a:cubicBezTo>
                  <a:cubicBezTo>
                    <a:pt x="792192" y="267418"/>
                    <a:pt x="810163" y="293297"/>
                    <a:pt x="828135" y="31917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435440" y="2653775"/>
            <a:ext cx="1239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415312" y="2822648"/>
            <a:ext cx="1239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466316" y="3940263"/>
            <a:ext cx="26906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480666" y="2143581"/>
            <a:ext cx="0" cy="17841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 rot="16200000">
            <a:off x="6502419" y="2555435"/>
            <a:ext cx="485479" cy="912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611393" y="3077834"/>
                <a:ext cx="1207222" cy="5195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l-GR" altLang="ko-KR" sz="2000" dirty="0" smtClean="0">
                    <a:solidFill>
                      <a:prstClr val="black"/>
                    </a:solidFill>
                  </a:rPr>
                  <a:t>Σ</a:t>
                </a:r>
                <a:r>
                  <a:rPr lang="en-US" altLang="ko-KR" sz="2000" dirty="0" smtClean="0">
                    <a:solidFill>
                      <a:prstClr val="black"/>
                    </a:solidFill>
                  </a:rPr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393" y="3077834"/>
                <a:ext cx="1207222" cy="519501"/>
              </a:xfrm>
              <a:prstGeom prst="rect">
                <a:avLst/>
              </a:prstGeom>
              <a:blipFill rotWithShape="0">
                <a:blip r:embed="rId3"/>
                <a:stretch>
                  <a:fillRect l="-13131" b="-9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/>
          <p:cNvCxnSpPr/>
          <p:nvPr/>
        </p:nvCxnSpPr>
        <p:spPr>
          <a:xfrm>
            <a:off x="6726492" y="2174698"/>
            <a:ext cx="0" cy="17530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6756649" y="2768927"/>
            <a:ext cx="828135" cy="485480"/>
            <a:chOff x="5124091" y="1759789"/>
            <a:chExt cx="828135" cy="625009"/>
          </a:xfrm>
        </p:grpSpPr>
        <p:sp>
          <p:nvSpPr>
            <p:cNvPr id="14" name="자유형 13"/>
            <p:cNvSpPr/>
            <p:nvPr/>
          </p:nvSpPr>
          <p:spPr>
            <a:xfrm>
              <a:off x="5124091" y="1759789"/>
              <a:ext cx="828135" cy="319177"/>
            </a:xfrm>
            <a:custGeom>
              <a:avLst/>
              <a:gdLst>
                <a:gd name="connsiteX0" fmla="*/ 0 w 828135"/>
                <a:gd name="connsiteY0" fmla="*/ 0 h 319177"/>
                <a:gd name="connsiteX1" fmla="*/ 370935 w 828135"/>
                <a:gd name="connsiteY1" fmla="*/ 163902 h 319177"/>
                <a:gd name="connsiteX2" fmla="*/ 715992 w 828135"/>
                <a:gd name="connsiteY2" fmla="*/ 241539 h 319177"/>
                <a:gd name="connsiteX3" fmla="*/ 828135 w 828135"/>
                <a:gd name="connsiteY3" fmla="*/ 319177 h 3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135" h="319177">
                  <a:moveTo>
                    <a:pt x="0" y="0"/>
                  </a:moveTo>
                  <a:cubicBezTo>
                    <a:pt x="125801" y="61823"/>
                    <a:pt x="251603" y="123646"/>
                    <a:pt x="370935" y="163902"/>
                  </a:cubicBezTo>
                  <a:cubicBezTo>
                    <a:pt x="490267" y="204158"/>
                    <a:pt x="639792" y="215660"/>
                    <a:pt x="715992" y="241539"/>
                  </a:cubicBezTo>
                  <a:cubicBezTo>
                    <a:pt x="792192" y="267418"/>
                    <a:pt x="810163" y="293297"/>
                    <a:pt x="828135" y="31917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V="1">
              <a:off x="5124091" y="2065621"/>
              <a:ext cx="828135" cy="319177"/>
            </a:xfrm>
            <a:custGeom>
              <a:avLst/>
              <a:gdLst>
                <a:gd name="connsiteX0" fmla="*/ 0 w 828135"/>
                <a:gd name="connsiteY0" fmla="*/ 0 h 319177"/>
                <a:gd name="connsiteX1" fmla="*/ 370935 w 828135"/>
                <a:gd name="connsiteY1" fmla="*/ 163902 h 319177"/>
                <a:gd name="connsiteX2" fmla="*/ 715992 w 828135"/>
                <a:gd name="connsiteY2" fmla="*/ 241539 h 319177"/>
                <a:gd name="connsiteX3" fmla="*/ 828135 w 828135"/>
                <a:gd name="connsiteY3" fmla="*/ 319177 h 31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135" h="319177">
                  <a:moveTo>
                    <a:pt x="0" y="0"/>
                  </a:moveTo>
                  <a:cubicBezTo>
                    <a:pt x="125801" y="61823"/>
                    <a:pt x="251603" y="123646"/>
                    <a:pt x="370935" y="163902"/>
                  </a:cubicBezTo>
                  <a:cubicBezTo>
                    <a:pt x="490267" y="204158"/>
                    <a:pt x="639792" y="215660"/>
                    <a:pt x="715992" y="241539"/>
                  </a:cubicBezTo>
                  <a:cubicBezTo>
                    <a:pt x="792192" y="267418"/>
                    <a:pt x="810163" y="293297"/>
                    <a:pt x="828135" y="31917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5486444" y="2754417"/>
            <a:ext cx="1239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466316" y="3254407"/>
            <a:ext cx="1239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16682" y="4032220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ko-KR" sz="2400" baseline="30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ko-KR" altLang="en-US" sz="2400" baseline="300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85215" y="2143581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ko-KR" sz="2400" baseline="30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ko-KR" altLang="en-US" sz="2400" baseline="300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1454263" y="6237105"/>
            <a:ext cx="24011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1467069" y="4275422"/>
            <a:ext cx="0" cy="1947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199736" y="5193102"/>
            <a:ext cx="0" cy="10302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3128513" y="5313872"/>
            <a:ext cx="0" cy="9232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199736" y="51931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199736" y="5193102"/>
            <a:ext cx="928777" cy="1207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2199736" y="5098211"/>
            <a:ext cx="928777" cy="948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75957" y="6250823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ko-KR" sz="2400" baseline="30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ko-KR" altLang="en-US" sz="2400" baseline="300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37522" y="6233931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ko-KR" sz="2400" baseline="30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ko-KR" altLang="en-US" sz="2400" baseline="300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466316" y="6257936"/>
            <a:ext cx="24011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5479122" y="4296253"/>
            <a:ext cx="0" cy="1947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6211789" y="5213933"/>
            <a:ext cx="0" cy="10302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7140566" y="5495026"/>
            <a:ext cx="0" cy="7629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211789" y="52139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6211789" y="5213933"/>
            <a:ext cx="928776" cy="267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6211789" y="4863677"/>
            <a:ext cx="891072" cy="3502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88010" y="6271654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ko-KR" sz="2400" baseline="300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ko-KR" altLang="en-US" sz="2400" baseline="300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49575" y="6254762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ko-KR" sz="2400" baseline="30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ko-KR" altLang="en-US" sz="2400" baseline="300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71269" y="796688"/>
            <a:ext cx="423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 Function</a:t>
            </a:r>
            <a:endParaRPr lang="ko-KR" altLang="en-US" sz="32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36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2461" cy="6788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7717" y="3217653"/>
            <a:ext cx="6675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</a:t>
            </a:r>
            <a:r>
              <a:rPr lang="en-US" altLang="ko-KR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Sampling </a:t>
            </a:r>
            <a:r>
              <a:rPr lang="en-US" altLang="ko-KR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!</a:t>
            </a:r>
            <a:endParaRPr lang="ko-KR" altLang="en-US" sz="32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99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1812" t="12285" r="15542" b="12116"/>
          <a:stretch>
            <a:fillRect/>
          </a:stretch>
        </p:blipFill>
        <p:spPr bwMode="auto">
          <a:xfrm>
            <a:off x="179512" y="620688"/>
            <a:ext cx="8856984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896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/>
          <a:srcRect l="9741" t="15120" r="16723" b="15896"/>
          <a:stretch>
            <a:fillRect/>
          </a:stretch>
        </p:blipFill>
        <p:spPr bwMode="auto">
          <a:xfrm>
            <a:off x="109485" y="888471"/>
            <a:ext cx="896550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폭발 1 1"/>
          <p:cNvSpPr/>
          <p:nvPr/>
        </p:nvSpPr>
        <p:spPr>
          <a:xfrm>
            <a:off x="3623094" y="1578634"/>
            <a:ext cx="2976114" cy="1966823"/>
          </a:xfrm>
          <a:prstGeom prst="irregularSeal1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12694" t="35909" r="16432" b="22511"/>
          <a:stretch>
            <a:fillRect/>
          </a:stretch>
        </p:blipFill>
        <p:spPr bwMode="auto">
          <a:xfrm>
            <a:off x="251520" y="1772816"/>
            <a:ext cx="864096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10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201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Default201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Default201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28780</TotalTime>
  <Words>900</Words>
  <Application>Microsoft Office PowerPoint</Application>
  <PresentationFormat>화면 슬라이드 쇼(4:3)</PresentationFormat>
  <Paragraphs>173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53</vt:i4>
      </vt:variant>
    </vt:vector>
  </HeadingPairs>
  <TitlesOfParts>
    <vt:vector size="69" baseType="lpstr">
      <vt:lpstr>ＭＳ Ｐゴシック</vt:lpstr>
      <vt:lpstr>맑은 고딕</vt:lpstr>
      <vt:lpstr>Arial</vt:lpstr>
      <vt:lpstr>Calibri</vt:lpstr>
      <vt:lpstr>Calibri Light</vt:lpstr>
      <vt:lpstr>Cambria Math</vt:lpstr>
      <vt:lpstr>Perpetua</vt:lpstr>
      <vt:lpstr>Wingdings</vt:lpstr>
      <vt:lpstr>Office 테마</vt:lpstr>
      <vt:lpstr>1_Default2014</vt:lpstr>
      <vt:lpstr>2_Default2014</vt:lpstr>
      <vt:lpstr>3_Default2014</vt:lpstr>
      <vt:lpstr>1_Office 테마</vt:lpstr>
      <vt:lpstr>2_Office 테마</vt:lpstr>
      <vt:lpstr>3_Office 테마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Gaussian Process Approach</vt:lpstr>
      <vt:lpstr>Gaussian Process Approach</vt:lpstr>
      <vt:lpstr>Gaussian Process Approach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tgjeon</dc:creator>
  <cp:lastModifiedBy>tgjeon</cp:lastModifiedBy>
  <cp:revision>116</cp:revision>
  <dcterms:created xsi:type="dcterms:W3CDTF">2018-06-07T00:48:13Z</dcterms:created>
  <dcterms:modified xsi:type="dcterms:W3CDTF">2019-01-17T01:54:03Z</dcterms:modified>
</cp:coreProperties>
</file>